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57" r:id="rId5"/>
    <p:sldId id="258" r:id="rId6"/>
    <p:sldId id="262" r:id="rId7"/>
    <p:sldId id="263" r:id="rId8"/>
    <p:sldId id="264" r:id="rId9"/>
    <p:sldId id="265" r:id="rId10"/>
    <p:sldId id="284" r:id="rId11"/>
    <p:sldId id="283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5" r:id="rId29"/>
    <p:sldId id="260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18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882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392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9426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09119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206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1248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810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617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1889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46196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703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CE110-C480-4284-9C4F-22F835C8106C}" type="datetimeFigureOut">
              <a:rPr lang="es-MX" smtClean="0"/>
              <a:t>06/12/2016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E2026-5350-4AC0-A6A6-F826AA4AF56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4826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negi.org.mx/est/contenidos/proyectos/ce/ce2014/default.aspx#Mas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gi.org.mx/est/contenidos/proyectos/ce/ce2014/default.aspx#Mas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inegi.org.mx/est/contenidos/proyectos/ce/ce2014/default.aspx#Ma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inegi.org.mx/est/contenidos/proyectos/ce/ce2014/default.aspx#Mas" TargetMode="Externa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7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mipci.org.mx/estudios/comercio_electronico/Estudio_de_Comercio_Electronico_AMIPCI_2015_version_publica.pdf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Usuario\Downloads\Estudio_ecommerce_AMIPCI_2016_by_comScore_Publica3.pdf" TargetMode="External"/><Relationship Id="rId7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ociaciondeinternet.org.mx/es/component/remository/Comercio-Electronico/Informe-Europeo-sobre-el-E-commerce-B2C-en-2016/lang,es-es/?Itemid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.slideshare.net/Euromonitor/global-footwear-market-trends-developments-and-prospects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intracen.org/leatherline-portal/market-trends/trade-statistics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conomia-snci.gob.mx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736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694" y="205786"/>
            <a:ext cx="8217624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A3D6"/>
                </a:solidFill>
                <a:latin typeface="Avenir Book"/>
              </a:rPr>
              <a:t>ANÁLISIS DE CAPACIDADES TECNOLÓGICAS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410" y="1524338"/>
            <a:ext cx="7204762" cy="382221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128722" y="5433583"/>
            <a:ext cx="70514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Elaboración propia con datos obtenidos del Censo Económico 2014 del INEGI de la página web: </a:t>
            </a:r>
            <a:r>
              <a:rPr lang="es-MX" sz="800" dirty="0">
                <a:hlinkClick r:id="rId6"/>
              </a:rPr>
              <a:t>http://www.inegi.org.mx/est/contenidos/proyectos/ce/ce2014/default.aspx#Mas</a:t>
            </a:r>
            <a:r>
              <a:rPr lang="es-MX" sz="800" dirty="0" smtClean="0"/>
              <a:t>.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52289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838694" y="320231"/>
            <a:ext cx="8217624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A3D6"/>
                </a:solidFill>
                <a:latin typeface="Avenir Book"/>
              </a:rPr>
              <a:t>ANÁLISIS DE CAPACIDADES TECNOLÓGICAS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197" y="1440493"/>
            <a:ext cx="3469710" cy="4211542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838694" y="2292030"/>
            <a:ext cx="42719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/>
              <a:t>La cadena de valor ampliada suma un total de 68,124 empresas que emplean a 289,180 personas. Las principales clases son el comercio al por menor, reparación y fabricación de calzado con corte de piel y cuero.</a:t>
            </a:r>
          </a:p>
        </p:txBody>
      </p:sp>
      <p:sp>
        <p:nvSpPr>
          <p:cNvPr id="7" name="Rectángulo 6"/>
          <p:cNvSpPr/>
          <p:nvPr/>
        </p:nvSpPr>
        <p:spPr>
          <a:xfrm>
            <a:off x="838694" y="5061045"/>
            <a:ext cx="46468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Elaboración propia con datos obtenidos del Censo Económico 2014 del INEGI de la página web: </a:t>
            </a:r>
            <a:r>
              <a:rPr lang="es-MX" sz="800" dirty="0">
                <a:latin typeface="Avenir Book"/>
                <a:hlinkClick r:id="rId3"/>
              </a:rPr>
              <a:t>http://www.inegi.org.mx/est/contenidos/proyectos/ce/ce2014/default.aspx#Mas</a:t>
            </a:r>
            <a:r>
              <a:rPr lang="es-MX" sz="800" dirty="0">
                <a:latin typeface="Avenir Book"/>
              </a:rPr>
              <a:t>.</a:t>
            </a:r>
          </a:p>
          <a:p>
            <a:endParaRPr lang="es-MX" sz="8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22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202199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A3D6"/>
                </a:solidFill>
                <a:latin typeface="Avenir Book"/>
              </a:rPr>
              <a:t>ANÁLISIS DE CAPACIDADES TECNOLÓGICAS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6660" y="1404235"/>
            <a:ext cx="3561197" cy="435133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606" y="1415343"/>
            <a:ext cx="3682652" cy="4109397"/>
          </a:xfrm>
          <a:prstGeom prst="rect">
            <a:avLst/>
          </a:prstGeom>
        </p:spPr>
      </p:pic>
      <p:sp>
        <p:nvSpPr>
          <p:cNvPr id="6" name="Rectángulo 5"/>
          <p:cNvSpPr/>
          <p:nvPr/>
        </p:nvSpPr>
        <p:spPr>
          <a:xfrm>
            <a:off x="936660" y="5490114"/>
            <a:ext cx="74015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Elaboración propia con datos obtenidos del Censo Económico 2014 del INEGI de la página web: </a:t>
            </a:r>
            <a:r>
              <a:rPr lang="es-MX" sz="800" dirty="0">
                <a:latin typeface="Avenir Book"/>
                <a:hlinkClick r:id="rId4"/>
              </a:rPr>
              <a:t>http://www.inegi.org.mx/est/contenidos/proyectos/ce/ce2014/default.aspx#Mas</a:t>
            </a:r>
            <a:r>
              <a:rPr lang="es-MX" sz="800" dirty="0">
                <a:latin typeface="Avenir Book"/>
              </a:rPr>
              <a:t>.</a:t>
            </a:r>
          </a:p>
          <a:p>
            <a:endParaRPr lang="es-MX" sz="800" dirty="0">
              <a:latin typeface="Avenir Book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3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8264829" cy="1325563"/>
          </a:xfrm>
        </p:spPr>
        <p:txBody>
          <a:bodyPr>
            <a:normAutofit/>
          </a:bodyPr>
          <a:lstStyle/>
          <a:p>
            <a:pPr algn="just"/>
            <a:r>
              <a:rPr lang="es-MX" sz="2800" dirty="0">
                <a:solidFill>
                  <a:srgbClr val="00B0F0"/>
                </a:solidFill>
                <a:latin typeface="Avenir Book"/>
              </a:rPr>
              <a:t>ANÁLISIS DE CAPACIDADES TECNOLÓGICAS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49" y="1380073"/>
            <a:ext cx="3549488" cy="275382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793848" y="1528222"/>
            <a:ext cx="394335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700" dirty="0"/>
              <a:t>En Guanajuato, 65% de sus empresas, no cuentan con equipo de cómputo, esta situación se agudiza en las micro empresa con un 82%. 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2807" y="2897209"/>
            <a:ext cx="3685431" cy="274572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09652" y="4302039"/>
            <a:ext cx="37874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1600" dirty="0"/>
              <a:t>Guanajuato tienen una mayor acceso a servicio de Internet con 30% del total de sus empresas. Por tamaño de empresa, sólo 13% de las micro empresas cuentan con servicio de Internet.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88724" y="5587678"/>
            <a:ext cx="80195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Elaboración propia con datos obtenidos del Censo Económico 2014 del INEGI de la página web: </a:t>
            </a:r>
            <a:r>
              <a:rPr lang="es-MX" sz="800" dirty="0">
                <a:latin typeface="Avenir Book"/>
                <a:hlinkClick r:id="rId5"/>
              </a:rPr>
              <a:t>http://www.inegi.org.mx/est/contenidos/proyectos/ce/ce2014/default.aspx#Mas</a:t>
            </a:r>
            <a:r>
              <a:rPr lang="es-MX" sz="800" dirty="0">
                <a:latin typeface="Avenir Book"/>
              </a:rPr>
              <a:t>.</a:t>
            </a:r>
          </a:p>
          <a:p>
            <a:endParaRPr lang="es-MX" sz="800" dirty="0">
              <a:latin typeface="Avenir Book"/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0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8360"/>
            <a:ext cx="8127043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B0F0"/>
                </a:solidFill>
                <a:latin typeface="Avenir Book"/>
              </a:rPr>
              <a:t>ANÁLISIS DE CAPACIDADES TECNOLÓGICAS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650" y="1612715"/>
            <a:ext cx="2572600" cy="275038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263" y="1580325"/>
            <a:ext cx="2525816" cy="278277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5079" y="1612715"/>
            <a:ext cx="2613679" cy="2673451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628650" y="4417974"/>
            <a:ext cx="7940107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300" dirty="0"/>
              <a:t>53.9 millones de usuarios en 2014, con una TCMA de 11.5% en el periodo 2006 – 2014.</a:t>
            </a:r>
          </a:p>
          <a:p>
            <a:pPr marL="171450" indent="-1714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300" dirty="0"/>
              <a:t>El comercio electrónico no se encuentra ubicada dentro de los principales usos en Internet (25%)..</a:t>
            </a:r>
          </a:p>
          <a:p>
            <a:pPr marL="171450" indent="-1714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300" dirty="0"/>
              <a:t>Sólo 13% del uso laboral de Internet lo emplean para comercio electrónico.</a:t>
            </a:r>
          </a:p>
          <a:p>
            <a:pPr marL="171450" indent="-1714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300" dirty="0"/>
              <a:t>Ropa y Accesorios, donde se incluyen Zapatos, muestra una mayor incidencia de compra, es decir los compradores en línea compran con mayor frecuencia este tipo de productos. </a:t>
            </a:r>
          </a:p>
        </p:txBody>
      </p:sp>
      <p:sp>
        <p:nvSpPr>
          <p:cNvPr id="8" name="Rectángulo 7"/>
          <p:cNvSpPr/>
          <p:nvPr/>
        </p:nvSpPr>
        <p:spPr>
          <a:xfrm>
            <a:off x="628650" y="5642389"/>
            <a:ext cx="79401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2015”, documento obtenido de la Página Web: </a:t>
            </a:r>
            <a:r>
              <a:rPr lang="es-MX" sz="800" dirty="0">
                <a:hlinkClick r:id="rId6"/>
              </a:rPr>
              <a:t>https://amipci.org.mx/estudios/comercio_electronico/Estudio_de_Comercio_Electronico_AMIPCI_2015_version_publica.pdf</a:t>
            </a:r>
            <a:endParaRPr lang="es-MX" sz="800" dirty="0"/>
          </a:p>
          <a:p>
            <a:endParaRPr lang="es-MX" sz="8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1703" y="1070478"/>
            <a:ext cx="8160594" cy="431026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597" y="46533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A3D6"/>
                </a:solidFill>
                <a:latin typeface="Avenir Book"/>
              </a:rPr>
              <a:t>EVOLUCIÓN DEL COMERCIO ELECTRÓNICO EN MÉXICO</a:t>
            </a:r>
          </a:p>
        </p:txBody>
      </p:sp>
      <p:sp>
        <p:nvSpPr>
          <p:cNvPr id="6" name="Rectángulo 5"/>
          <p:cNvSpPr/>
          <p:nvPr/>
        </p:nvSpPr>
        <p:spPr>
          <a:xfrm>
            <a:off x="876822" y="5421991"/>
            <a:ext cx="77754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800" dirty="0">
              <a:latin typeface="Avenir Book"/>
            </a:endParaRPr>
          </a:p>
          <a:p>
            <a:endParaRPr lang="es-MX" sz="800" dirty="0">
              <a:latin typeface="Avenir Book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65597" y="5473365"/>
            <a:ext cx="75266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2016”, documento obtenido de la Página Web: </a:t>
            </a:r>
            <a:r>
              <a:rPr lang="es-MX" sz="800" dirty="0">
                <a:hlinkClick r:id="rId6"/>
              </a:rPr>
              <a:t>http://www.asociaciondeinternet.org.mx/es/component/remository/Comercio-Electronico/Informe-Europeo-sobre-el-E-commerce-B2C-en-2016/lang,es-es/?Itemid</a:t>
            </a:r>
            <a:r>
              <a:rPr lang="es-MX" sz="800" dirty="0" smtClean="0"/>
              <a:t>=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220594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797" y="673262"/>
            <a:ext cx="8427771" cy="477404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26510" y="5447310"/>
            <a:ext cx="77035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MX" sz="800" dirty="0" smtClean="0">
              <a:latin typeface="Avenir Book"/>
            </a:endParaRPr>
          </a:p>
          <a:p>
            <a:endParaRPr lang="es-MX" sz="800" dirty="0">
              <a:latin typeface="Avenir Book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88723" y="5459208"/>
            <a:ext cx="77536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2016”, documento obtenido de la Página Web: </a:t>
            </a:r>
            <a:r>
              <a:rPr lang="es-MX" sz="800" dirty="0">
                <a:hlinkClick r:id="rId6"/>
              </a:rPr>
              <a:t>http://www.asociaciondeinternet.org.mx/es/component/remository/Comercio-Electronico/Informe-Europeo-sobre-el-E-commerce-B2C-en-2016/lang,es-es/?Itemid</a:t>
            </a:r>
            <a:r>
              <a:rPr lang="es-MX" sz="800" dirty="0" smtClean="0"/>
              <a:t>=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420470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809" y="585571"/>
            <a:ext cx="7265095" cy="4946579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57238" y="5462767"/>
            <a:ext cx="80542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2016”, documento obtenido de la Página Web: </a:t>
            </a:r>
            <a:r>
              <a:rPr lang="es-MX" sz="800" dirty="0">
                <a:hlinkClick r:id="rId6"/>
              </a:rPr>
              <a:t>http://www.asociaciondeinternet.org.mx/es/component/remository/Comercio-Electronico/Informe-Europeo-sobre-el-E-commerce-B2C-en-2016/lang,es-es/?Itemid</a:t>
            </a:r>
            <a:r>
              <a:rPr lang="es-MX" sz="800" dirty="0" smtClean="0"/>
              <a:t>=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41713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402234" y="5436106"/>
            <a:ext cx="63444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Asociación Mexicana de la Industria de Internet A.C. (AMIPCI), “Estudio Comercio Electrónico en México 2016”, documento obtenido de la Página Web:  </a:t>
            </a:r>
            <a:r>
              <a:rPr lang="es-MX" sz="800" dirty="0">
                <a:latin typeface="Avenir Book"/>
                <a:hlinkClick r:id="rId3" action="ppaction://hlinkfile"/>
              </a:rPr>
              <a:t>file:///C:/</a:t>
            </a:r>
            <a:r>
              <a:rPr lang="es-MX" sz="800" dirty="0" smtClean="0">
                <a:latin typeface="Avenir Book"/>
                <a:hlinkClick r:id="rId3" action="ppaction://hlinkfile"/>
              </a:rPr>
              <a:t>Users/Usuario/Downloads/Estudio_ecommerce_AMIPCI_2016_by_comScore_Publica3.pdf</a:t>
            </a:r>
            <a:endParaRPr lang="es-MX" sz="800" dirty="0" smtClean="0">
              <a:latin typeface="Avenir Book"/>
            </a:endParaRPr>
          </a:p>
          <a:p>
            <a:endParaRPr lang="es-MX" sz="800" dirty="0">
              <a:latin typeface="Avenir Book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pic>
        <p:nvPicPr>
          <p:cNvPr id="9" name="Marcador de contenido 8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88723" y="660459"/>
            <a:ext cx="8029183" cy="5137303"/>
          </a:xfrm>
          <a:prstGeom prst="rect">
            <a:avLst/>
          </a:prstGeom>
        </p:spPr>
      </p:pic>
      <p:sp>
        <p:nvSpPr>
          <p:cNvPr id="2" name="Rectángulo 1"/>
          <p:cNvSpPr/>
          <p:nvPr/>
        </p:nvSpPr>
        <p:spPr>
          <a:xfrm>
            <a:off x="594987" y="5643728"/>
            <a:ext cx="81669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2016”, documento obtenido de la Página Web: </a:t>
            </a:r>
            <a:r>
              <a:rPr lang="es-MX" sz="800" dirty="0">
                <a:hlinkClick r:id="rId7"/>
              </a:rPr>
              <a:t>http://www.asociaciondeinternet.org.mx/es/component/remository/Comercio-Electronico/Informe-Europeo-sobre-el-E-commerce-B2C-en-2016/lang,es-es/?Itemid</a:t>
            </a:r>
            <a:r>
              <a:rPr lang="es-MX" sz="800" dirty="0" smtClean="0"/>
              <a:t>=</a:t>
            </a:r>
          </a:p>
          <a:p>
            <a:endParaRPr lang="es-MX" sz="800" dirty="0"/>
          </a:p>
        </p:txBody>
      </p:sp>
    </p:spTree>
    <p:extLst>
      <p:ext uri="{BB962C8B-B14F-4D97-AF65-F5344CB8AC3E}">
        <p14:creationId xmlns:p14="http://schemas.microsoft.com/office/powerpoint/2010/main" val="425087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4234" y="681271"/>
            <a:ext cx="8135764" cy="462221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20571" y="5401629"/>
            <a:ext cx="75030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Asociación Mexicana de la Industria de Internet A.C. (AMIPCI), “Estudio Comercio Electrónico en México 2016”, documento obtenido de la Página </a:t>
            </a:r>
            <a:r>
              <a:rPr lang="es-MX" sz="800" dirty="0" smtClean="0">
                <a:latin typeface="Avenir Book"/>
              </a:rPr>
              <a:t>Web: </a:t>
            </a:r>
            <a:r>
              <a:rPr lang="es-MX" sz="800" dirty="0" smtClean="0">
                <a:latin typeface="Avenir Book"/>
                <a:hlinkClick r:id="rId3"/>
              </a:rPr>
              <a:t>http</a:t>
            </a:r>
            <a:r>
              <a:rPr lang="es-MX" sz="800" dirty="0">
                <a:latin typeface="Avenir Book"/>
                <a:hlinkClick r:id="rId3"/>
              </a:rPr>
              <a:t>://www.asociaciondeinternet.org.mx/es/component/remository/Comercio-Electronico/Informe-Europeo-sobre-el-E-commerce-B2C-en-2016/lang,es-es/?Itemid</a:t>
            </a:r>
            <a:r>
              <a:rPr lang="es-MX" sz="800" dirty="0" smtClean="0">
                <a:latin typeface="Avenir Book"/>
              </a:rPr>
              <a:t>=</a:t>
            </a:r>
          </a:p>
          <a:p>
            <a:endParaRPr lang="es-MX" sz="800" dirty="0" smtClean="0">
              <a:latin typeface="Avenir Book"/>
            </a:endParaRPr>
          </a:p>
          <a:p>
            <a:r>
              <a:rPr lang="es-MX" sz="800" dirty="0" smtClean="0">
                <a:latin typeface="Avenir Book"/>
              </a:rPr>
              <a:t> </a:t>
            </a:r>
            <a:endParaRPr lang="es-MX" sz="800" dirty="0">
              <a:latin typeface="Avenir Book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7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64009" y="2318312"/>
            <a:ext cx="8039362" cy="214247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3200" b="1" dirty="0">
                <a:latin typeface="Avenir Book"/>
              </a:rPr>
              <a:t>DIAGNÓSTICO DEL MERCADO DIGITAL </a:t>
            </a:r>
            <a:br>
              <a:rPr lang="es-MX" sz="3200" b="1" dirty="0">
                <a:latin typeface="Avenir Book"/>
              </a:rPr>
            </a:br>
            <a:r>
              <a:rPr lang="es-MX" sz="3200" b="1" dirty="0">
                <a:latin typeface="Avenir Book"/>
              </a:rPr>
              <a:t>PARA LA PRODUCTIVIDAD DEL </a:t>
            </a:r>
            <a:br>
              <a:rPr lang="es-MX" sz="3200" b="1" dirty="0">
                <a:latin typeface="Avenir Book"/>
              </a:rPr>
            </a:br>
            <a:r>
              <a:rPr lang="es-MX" sz="3200" b="1" dirty="0">
                <a:latin typeface="Avenir Book"/>
              </a:rPr>
              <a:t>SECTOR ZAPATO 2016.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05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331" y="723333"/>
            <a:ext cx="8204969" cy="457517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778429" y="5378712"/>
            <a:ext cx="75907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Asociación Mexicana de la Industria de Internet A.C. (AMIPCI), “Estudio Comercio Electrónico en México 2016”, documento obtenido de la Página </a:t>
            </a:r>
            <a:r>
              <a:rPr lang="es-MX" sz="800" dirty="0" smtClean="0">
                <a:latin typeface="Avenir Book"/>
              </a:rPr>
              <a:t>Web:</a:t>
            </a:r>
          </a:p>
          <a:p>
            <a:r>
              <a:rPr lang="es-MX" sz="800" dirty="0" smtClean="0">
                <a:latin typeface="Avenir Book"/>
                <a:hlinkClick r:id="rId3"/>
              </a:rPr>
              <a:t>http</a:t>
            </a:r>
            <a:r>
              <a:rPr lang="es-MX" sz="800" dirty="0">
                <a:latin typeface="Avenir Book"/>
                <a:hlinkClick r:id="rId3"/>
              </a:rPr>
              <a:t>://www.asociaciondeinternet.org.mx/es/component/remository/Comercio-Electronico/Informe-Europeo-sobre-el-E-commerce-B2C-en-2016/lang,es-es/?Itemid</a:t>
            </a:r>
            <a:r>
              <a:rPr lang="es-MX" sz="800" dirty="0" smtClean="0">
                <a:latin typeface="Avenir Book"/>
              </a:rPr>
              <a:t>=</a:t>
            </a:r>
          </a:p>
          <a:p>
            <a:endParaRPr lang="es-MX" sz="800" dirty="0" smtClean="0">
              <a:latin typeface="Avenir Book"/>
            </a:endParaRPr>
          </a:p>
          <a:p>
            <a:endParaRPr lang="es-MX" sz="800" dirty="0">
              <a:latin typeface="Avenir Book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8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7418" y="591268"/>
            <a:ext cx="7739489" cy="462527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39244" y="5358941"/>
            <a:ext cx="77285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/>
              <a:t>Fuente: Asociación Mexicana de la Industria de Internet A.C. (AMIPCI), “Estudio Comercio Electrónico en México 2016”, documento obtenido de la Página </a:t>
            </a:r>
            <a:r>
              <a:rPr lang="es-MX" sz="800" dirty="0"/>
              <a:t>Web</a:t>
            </a:r>
            <a:r>
              <a:rPr lang="es-MX" sz="800" dirty="0" smtClean="0"/>
              <a:t>: </a:t>
            </a:r>
            <a:r>
              <a:rPr lang="es-MX" sz="800" dirty="0" smtClean="0">
                <a:hlinkClick r:id="rId3"/>
              </a:rPr>
              <a:t>http</a:t>
            </a:r>
            <a:r>
              <a:rPr lang="es-MX" sz="800" dirty="0">
                <a:hlinkClick r:id="rId3"/>
              </a:rPr>
              <a:t>://www.asociaciondeinternet.org.mx/es/component/remository/Comercio-Electronico/Informe-Europeo-sobre-el-E-commerce-B2C-en-2016/lang,es-es/?Itemid</a:t>
            </a:r>
            <a:r>
              <a:rPr lang="es-MX" sz="800" dirty="0" smtClean="0"/>
              <a:t>=</a:t>
            </a:r>
          </a:p>
          <a:p>
            <a:endParaRPr lang="es-MX" sz="800" dirty="0" smtClean="0"/>
          </a:p>
          <a:p>
            <a:r>
              <a:rPr lang="es-MX" sz="800" dirty="0" smtClean="0"/>
              <a:t> </a:t>
            </a:r>
            <a:endParaRPr lang="es-MX" sz="800" dirty="0" smtClean="0"/>
          </a:p>
          <a:p>
            <a:endParaRPr lang="es-MX" sz="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8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52183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A3D6"/>
                </a:solidFill>
                <a:latin typeface="Avenir Book"/>
              </a:rPr>
              <a:t>LEVANTAMIENTO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0937" y="1324528"/>
            <a:ext cx="8242126" cy="318410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MX" sz="1800" b="1" dirty="0"/>
              <a:t>Encuesta del Nivel de Uso y Adopción de Procesos de Comercio Electrónico</a:t>
            </a:r>
          </a:p>
          <a:p>
            <a:endParaRPr lang="es-MX" sz="1800" b="1" dirty="0"/>
          </a:p>
          <a:p>
            <a:pPr marL="0" indent="0">
              <a:buNone/>
            </a:pPr>
            <a:r>
              <a:rPr lang="es-MX" sz="1800" b="1" dirty="0"/>
              <a:t>Es un instrumento diseñado en una plataforma de administración de encuestas en línea para obtener información relativa a los siguientes temas:</a:t>
            </a:r>
          </a:p>
          <a:p>
            <a:pPr marL="0" indent="0">
              <a:buNone/>
            </a:pPr>
            <a:endParaRPr lang="es-MX" sz="1600" dirty="0"/>
          </a:p>
          <a:p>
            <a:pPr>
              <a:buClr>
                <a:srgbClr val="FF0066"/>
              </a:buClr>
            </a:pPr>
            <a:r>
              <a:rPr lang="es-MX" sz="1600" dirty="0"/>
              <a:t>Infraestructura Tecnológica</a:t>
            </a:r>
          </a:p>
          <a:p>
            <a:pPr>
              <a:buClr>
                <a:srgbClr val="FF0066"/>
              </a:buClr>
            </a:pPr>
            <a:r>
              <a:rPr lang="es-MX" sz="1600" dirty="0"/>
              <a:t>Servicios de Internet</a:t>
            </a:r>
          </a:p>
          <a:p>
            <a:pPr>
              <a:buClr>
                <a:srgbClr val="FF0066"/>
              </a:buClr>
            </a:pPr>
            <a:r>
              <a:rPr lang="es-MX" sz="1600" dirty="0"/>
              <a:t>Disponibilidad de página web</a:t>
            </a:r>
          </a:p>
          <a:p>
            <a:pPr>
              <a:buClr>
                <a:srgbClr val="FF0066"/>
              </a:buClr>
            </a:pPr>
            <a:r>
              <a:rPr lang="es-MX" sz="1600" dirty="0"/>
              <a:t>Disponibilidad de plataforma de e-</a:t>
            </a:r>
            <a:r>
              <a:rPr lang="es-MX" sz="1600" dirty="0" err="1"/>
              <a:t>commerce</a:t>
            </a:r>
            <a:endParaRPr lang="es-MX" sz="1600" dirty="0"/>
          </a:p>
          <a:p>
            <a:pPr>
              <a:buClr>
                <a:srgbClr val="FF0066"/>
              </a:buClr>
            </a:pPr>
            <a:r>
              <a:rPr lang="es-MX" sz="1600" dirty="0"/>
              <a:t>Cuentas bancarias</a:t>
            </a:r>
          </a:p>
          <a:p>
            <a:pPr>
              <a:buClr>
                <a:srgbClr val="FF0066"/>
              </a:buClr>
            </a:pPr>
            <a:r>
              <a:rPr lang="es-MX" sz="1600" dirty="0"/>
              <a:t>Medios y plataformas de pago</a:t>
            </a:r>
          </a:p>
          <a:p>
            <a:endParaRPr lang="es-MX" sz="1600" dirty="0"/>
          </a:p>
          <a:p>
            <a:endParaRPr lang="es-MX" sz="1600" dirty="0"/>
          </a:p>
          <a:p>
            <a:endParaRPr lang="es-MX" sz="1600" dirty="0"/>
          </a:p>
        </p:txBody>
      </p:sp>
      <p:sp>
        <p:nvSpPr>
          <p:cNvPr id="4" name="Rectángulo 3"/>
          <p:cNvSpPr/>
          <p:nvPr/>
        </p:nvSpPr>
        <p:spPr>
          <a:xfrm>
            <a:off x="510825" y="5181242"/>
            <a:ext cx="51857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400" b="1" dirty="0">
                <a:latin typeface="Avenir Book"/>
              </a:rPr>
              <a:t>Número de preguntas: 30 preguntas de opción múltiple.</a:t>
            </a:r>
          </a:p>
          <a:p>
            <a:r>
              <a:rPr lang="es-MX" sz="1400" b="1" dirty="0">
                <a:latin typeface="Avenir Book"/>
              </a:rPr>
              <a:t>Tiempo de llenado: Máximo 30 minutos.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4572000" y="291658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Tipos de calzado que comercializa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Ventas en mercados nacionales e internacionales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Estructura de canales de venta y distribución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Formas de procesamiento de pagos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Procesos logísticos de entrega</a:t>
            </a:r>
          </a:p>
          <a:p>
            <a:pPr marL="285750" indent="-285750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600" dirty="0"/>
              <a:t>Estrategias de marketing on-line</a:t>
            </a:r>
          </a:p>
        </p:txBody>
      </p:sp>
    </p:spTree>
    <p:extLst>
      <p:ext uri="{BB962C8B-B14F-4D97-AF65-F5344CB8AC3E}">
        <p14:creationId xmlns:p14="http://schemas.microsoft.com/office/powerpoint/2010/main" val="318715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202287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A3D6"/>
                </a:solidFill>
                <a:latin typeface="Avenir Book"/>
              </a:rPr>
              <a:t>LEVANTAMIENTO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282777"/>
            <a:ext cx="7886700" cy="33328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MX" sz="1800" b="1" dirty="0">
                <a:solidFill>
                  <a:srgbClr val="00A3D6"/>
                </a:solidFill>
              </a:rPr>
              <a:t>Empresas Participantes</a:t>
            </a:r>
          </a:p>
          <a:p>
            <a:endParaRPr lang="es-MX" sz="1800" dirty="0"/>
          </a:p>
          <a:p>
            <a:pPr marL="0" indent="0">
              <a:buNone/>
            </a:pPr>
            <a:r>
              <a:rPr lang="es-MX" sz="1800" dirty="0"/>
              <a:t>Se considera la participación de empresas de las siguientes cámaras empresariales:</a:t>
            </a:r>
          </a:p>
          <a:p>
            <a:pPr lvl="1"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dirty="0"/>
              <a:t>Cámara Nacional de la Industria del Calzado del Estado de Guanajuato (CICEG).</a:t>
            </a:r>
          </a:p>
          <a:p>
            <a:pPr lvl="1"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dirty="0"/>
              <a:t>Cámara Nacional de la Industria del Calzado del Estado de Jalisco (CICEJ).</a:t>
            </a:r>
          </a:p>
          <a:p>
            <a:endParaRPr lang="es-MX" sz="1800" dirty="0"/>
          </a:p>
          <a:p>
            <a:pPr>
              <a:buClr>
                <a:srgbClr val="FF0066"/>
              </a:buClr>
              <a:buFont typeface="Courier New" panose="02070309020205020404" pitchFamily="49" charset="0"/>
              <a:buChar char="o"/>
            </a:pPr>
            <a:r>
              <a:rPr lang="es-MX" sz="1800" dirty="0"/>
              <a:t>Realizar una invitación a las empresas asociados de las cámaras empresariales de las diferentes clases de actividad económica y tamaños de empresas.</a:t>
            </a:r>
          </a:p>
          <a:p>
            <a:pPr>
              <a:buClr>
                <a:srgbClr val="FF0066"/>
              </a:buClr>
              <a:buFont typeface="Courier New" panose="02070309020205020404" pitchFamily="49" charset="0"/>
              <a:buChar char="o"/>
            </a:pPr>
            <a:r>
              <a:rPr lang="es-MX" sz="1800" dirty="0"/>
              <a:t>Establecer una muestra de participantes con los datos obtenidos</a:t>
            </a:r>
          </a:p>
          <a:p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38" y="4262577"/>
            <a:ext cx="8110434" cy="2011854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2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174385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A3D6"/>
                </a:solidFill>
                <a:latin typeface="Avenir Book"/>
              </a:rPr>
              <a:t>LEVANTAMIENTO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49" y="1324584"/>
            <a:ext cx="8045793" cy="3939394"/>
          </a:xfrm>
        </p:spPr>
        <p:txBody>
          <a:bodyPr>
            <a:noAutofit/>
          </a:bodyPr>
          <a:lstStyle/>
          <a:p>
            <a:pPr marL="0" indent="0">
              <a:buClr>
                <a:srgbClr val="00B0F0"/>
              </a:buClr>
              <a:buNone/>
            </a:pPr>
            <a:r>
              <a:rPr lang="es-MX" sz="2000" b="1" dirty="0">
                <a:solidFill>
                  <a:srgbClr val="00A3D6"/>
                </a:solidFill>
              </a:rPr>
              <a:t>Análisis de Resultados </a:t>
            </a:r>
          </a:p>
          <a:p>
            <a:endParaRPr lang="es-MX" sz="1800" dirty="0"/>
          </a:p>
          <a:p>
            <a:pPr marL="0" indent="0">
              <a:buClr>
                <a:srgbClr val="00B0F0"/>
              </a:buClr>
              <a:buNone/>
            </a:pPr>
            <a:r>
              <a:rPr lang="es-MX" sz="1800" dirty="0"/>
              <a:t>Elaborar el diseño metodológico para la implementación de actividades de comercio electrónico: </a:t>
            </a:r>
          </a:p>
          <a:p>
            <a:pPr marL="0" indent="0">
              <a:buNone/>
            </a:pPr>
            <a:endParaRPr lang="es-MX" sz="1800" dirty="0"/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Infraestructura tecnológica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Equipamiento,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Software (Plataforma e-</a:t>
            </a:r>
            <a:r>
              <a:rPr lang="es-MX" sz="1800" dirty="0" err="1"/>
              <a:t>commerce</a:t>
            </a:r>
            <a:r>
              <a:rPr lang="es-MX" sz="1800" dirty="0"/>
              <a:t>) 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Capacitación, entre otros. </a:t>
            </a:r>
          </a:p>
          <a:p>
            <a:pPr>
              <a:buClr>
                <a:srgbClr val="00B0F0"/>
              </a:buClr>
            </a:pPr>
            <a:endParaRPr lang="es-MX" sz="1800" dirty="0"/>
          </a:p>
          <a:p>
            <a:pPr marL="0" indent="0">
              <a:buClr>
                <a:srgbClr val="00B0F0"/>
              </a:buClr>
              <a:buNone/>
            </a:pPr>
            <a:r>
              <a:rPr lang="es-MX" sz="1800" dirty="0"/>
              <a:t>Elaborar el plan de implementación que establezca de forma detallada y cronológica todas las fases, actividades y responsabilidades que deberá ejecutar para la implementación.</a:t>
            </a:r>
          </a:p>
          <a:p>
            <a:endParaRPr lang="es-MX" sz="2400" dirty="0"/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6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A3D6"/>
                </a:solidFill>
                <a:latin typeface="Avenir Book"/>
              </a:rPr>
              <a:t>LEVANTAMIENTO DE INFORMACIÓN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02798"/>
            <a:ext cx="7886700" cy="4351338"/>
          </a:xfrm>
        </p:spPr>
        <p:txBody>
          <a:bodyPr>
            <a:normAutofit/>
          </a:bodyPr>
          <a:lstStyle/>
          <a:p>
            <a:pPr marL="0" indent="0">
              <a:buClr>
                <a:srgbClr val="00B0F0"/>
              </a:buClr>
              <a:buNone/>
            </a:pPr>
            <a:r>
              <a:rPr lang="es-MX" sz="2400" dirty="0">
                <a:solidFill>
                  <a:srgbClr val="00A3D6"/>
                </a:solidFill>
              </a:rPr>
              <a:t>Análisis de Resultados </a:t>
            </a:r>
          </a:p>
          <a:p>
            <a:pPr marL="0" indent="0">
              <a:buClr>
                <a:srgbClr val="00B0F0"/>
              </a:buClr>
              <a:buNone/>
            </a:pPr>
            <a:endParaRPr lang="es-MX" sz="2400" dirty="0"/>
          </a:p>
          <a:p>
            <a:pPr marL="0" indent="0">
              <a:buClr>
                <a:srgbClr val="00B0F0"/>
              </a:buClr>
              <a:buNone/>
            </a:pPr>
            <a:r>
              <a:rPr lang="es-MX" sz="1800" dirty="0" smtClean="0"/>
              <a:t>Se </a:t>
            </a:r>
            <a:r>
              <a:rPr lang="es-MX" sz="1800" dirty="0"/>
              <a:t>realizará el análisis e interpretación de resultados con los siguientes cortes y cruces de información:</a:t>
            </a:r>
          </a:p>
          <a:p>
            <a:pPr marL="0" indent="0">
              <a:buNone/>
            </a:pPr>
            <a:endParaRPr lang="es-MX" sz="1800" dirty="0"/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Resultados agregados a nivel nacional.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Resultados agregados por regiones y/o entidades federativas.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Resultados agregados por tamaño de empresas.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Resultados agregados por sector de actividad económica.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En el documento final, no se presentarán resultados individuales de las empresas participantes.</a:t>
            </a:r>
          </a:p>
          <a:p>
            <a:endParaRPr lang="es-MX" sz="24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22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209" y="365126"/>
            <a:ext cx="8743166" cy="1325563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00B0F0"/>
                </a:solidFill>
                <a:latin typeface="Avenir Book"/>
              </a:rPr>
              <a:t>AVANCE EN LA APLICACIÓN DE ENCUESTAS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51652" y="1602848"/>
            <a:ext cx="8064413" cy="4351338"/>
          </a:xfrm>
        </p:spPr>
        <p:txBody>
          <a:bodyPr>
            <a:noAutofit/>
          </a:bodyPr>
          <a:lstStyle/>
          <a:p>
            <a:pPr marL="0" indent="0" algn="ctr">
              <a:buClr>
                <a:srgbClr val="00B0F0"/>
              </a:buClr>
              <a:buNone/>
            </a:pPr>
            <a:r>
              <a:rPr lang="es-MX" sz="1800" b="1" dirty="0"/>
              <a:t>CÁMARA DE LA INDUSTRIA DEL CALZADO DEL ESTADO DE GUANAJUATO (CICEG)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endParaRPr lang="es-MX" sz="1800" dirty="0"/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Tamaño de Universo </a:t>
            </a:r>
            <a:r>
              <a:rPr lang="es-MX" sz="1800" dirty="0" err="1"/>
              <a:t>Muestral</a:t>
            </a:r>
            <a:r>
              <a:rPr lang="es-MX" sz="1800" dirty="0"/>
              <a:t>: 814.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Heterogeneidad: 85%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Margen de error: 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Nivel de confianza: 95%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Tamaño de Muestra: 159 empresas.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Encuestas Aplicadas: 92 empresas.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Empresas por Encuestar: 67 empresas.</a:t>
            </a:r>
          </a:p>
          <a:p>
            <a:endParaRPr lang="es-MX" sz="1800" dirty="0"/>
          </a:p>
          <a:p>
            <a:r>
              <a:rPr lang="es-MX" sz="1800" dirty="0"/>
              <a:t>Porcentaje de Avance: 58%</a:t>
            </a:r>
          </a:p>
          <a:p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0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dirty="0">
                <a:solidFill>
                  <a:srgbClr val="00B0F0"/>
                </a:solidFill>
                <a:latin typeface="Avenir Book"/>
              </a:rPr>
              <a:t>AVANCE EN LA APLICACIÓN DE ENCUESTAS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565753"/>
            <a:ext cx="7886700" cy="44762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1800" b="1" dirty="0"/>
              <a:t>CÁMARA DE LA INDUSTRIA DEL CALZADO DEL ESTADO DE JALISCO (CICEJ)</a:t>
            </a:r>
          </a:p>
          <a:p>
            <a:pPr marL="0" indent="0" algn="ctr">
              <a:buNone/>
            </a:pPr>
            <a:endParaRPr lang="es-MX" sz="1800" b="1" dirty="0"/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Tamaño de Universo </a:t>
            </a:r>
            <a:r>
              <a:rPr lang="es-MX" sz="1800" dirty="0" err="1"/>
              <a:t>Muestral</a:t>
            </a:r>
            <a:r>
              <a:rPr lang="es-MX" sz="1800" dirty="0"/>
              <a:t>: 140.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Heterogeneidad: 85%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Margen de error: 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Nivel de confianza: 95%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Tamaño de Muestra: 82 empresas.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Encuestas Aplicadas: 20 empresas.</a:t>
            </a:r>
          </a:p>
          <a:p>
            <a:pPr>
              <a:buClr>
                <a:srgbClr val="FF0066"/>
              </a:buClr>
              <a:buFont typeface="Wingdings" panose="05000000000000000000" pitchFamily="2" charset="2"/>
              <a:buChar char="q"/>
            </a:pPr>
            <a:r>
              <a:rPr lang="es-MX" sz="1800" dirty="0"/>
              <a:t>Empresas por Encuestar: 62 empresas.</a:t>
            </a:r>
          </a:p>
          <a:p>
            <a:pPr marL="0" indent="0">
              <a:buClr>
                <a:srgbClr val="FF0066"/>
              </a:buClr>
              <a:buNone/>
            </a:pPr>
            <a:endParaRPr lang="es-MX" sz="1800" dirty="0"/>
          </a:p>
          <a:p>
            <a:pPr>
              <a:buClr>
                <a:schemeClr val="tx1"/>
              </a:buClr>
            </a:pPr>
            <a:r>
              <a:rPr lang="es-MX" sz="1800" dirty="0"/>
              <a:t>Porcentaje de Avance: 24%</a:t>
            </a:r>
          </a:p>
          <a:p>
            <a:pPr marL="0" indent="0" algn="ctr">
              <a:buNone/>
            </a:pPr>
            <a:endParaRPr lang="es-MX" sz="18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83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1072" y="2632337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es-MX" sz="5400" dirty="0" smtClean="0">
                <a:solidFill>
                  <a:srgbClr val="00B0F0"/>
                </a:solidFill>
                <a:latin typeface="Avenir Book"/>
              </a:rPr>
              <a:t>GRACIAS POR SU ATENCIÓN</a:t>
            </a:r>
            <a:endParaRPr lang="es-MX" sz="5400" dirty="0">
              <a:solidFill>
                <a:srgbClr val="00B0F0"/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63855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49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83292" y="321836"/>
            <a:ext cx="7177414" cy="1325563"/>
          </a:xfrm>
        </p:spPr>
        <p:txBody>
          <a:bodyPr/>
          <a:lstStyle/>
          <a:p>
            <a:pPr algn="just"/>
            <a:r>
              <a:rPr lang="es-MX" dirty="0">
                <a:solidFill>
                  <a:srgbClr val="00A3D6"/>
                </a:solidFill>
                <a:latin typeface="Avenir Book"/>
              </a:rPr>
              <a:t>MARCO DE POLÍTICAS PÚBLICAS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28039" y="1647399"/>
            <a:ext cx="8112635" cy="4761522"/>
          </a:xfrm>
        </p:spPr>
        <p:txBody>
          <a:bodyPr>
            <a:normAutofit/>
          </a:bodyPr>
          <a:lstStyle/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ES" sz="1800" dirty="0">
                <a:solidFill>
                  <a:prstClr val="black"/>
                </a:solidFill>
                <a:cs typeface="Avenir Book"/>
              </a:rPr>
              <a:t>Plan Nacional de Desarrollo 2013 – 2018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ES" sz="1800" dirty="0">
                <a:solidFill>
                  <a:prstClr val="black"/>
                </a:solidFill>
                <a:cs typeface="Avenir Book"/>
              </a:rPr>
              <a:t>Estrategia Digital Nacional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MX" sz="1800" b="1" dirty="0">
                <a:solidFill>
                  <a:prstClr val="black"/>
                </a:solidFill>
                <a:cs typeface="Avenir Book"/>
              </a:rPr>
              <a:t>Programa para el Desarrollo de Servicios de Tecnologías de Información (PROSOFT 3.0) 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ES" sz="1800" b="1" dirty="0">
                <a:solidFill>
                  <a:prstClr val="black"/>
                </a:solidFill>
                <a:cs typeface="Avenir Book"/>
              </a:rPr>
              <a:t>Agenda Sectorial </a:t>
            </a:r>
            <a:r>
              <a:rPr lang="es-MX" sz="1800" b="1" dirty="0">
                <a:solidFill>
                  <a:prstClr val="black"/>
                </a:solidFill>
                <a:cs typeface="Avenir Book"/>
              </a:rPr>
              <a:t>PROSOFT 3.0</a:t>
            </a:r>
          </a:p>
          <a:p>
            <a:pPr marL="742950" lvl="1" indent="-28575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</a:pPr>
            <a:r>
              <a:rPr lang="es-MX" dirty="0">
                <a:solidFill>
                  <a:prstClr val="black"/>
                </a:solidFill>
                <a:cs typeface="Avenir Book"/>
              </a:rPr>
              <a:t>Mercado Digital</a:t>
            </a:r>
          </a:p>
          <a:p>
            <a:pPr marL="1143000" lvl="2" indent="-2286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MX" sz="1800" dirty="0">
                <a:solidFill>
                  <a:prstClr val="black"/>
                </a:solidFill>
                <a:cs typeface="Avenir Book"/>
              </a:rPr>
              <a:t>Ampliar la densidad de uso de TI.</a:t>
            </a:r>
          </a:p>
          <a:p>
            <a:pPr marL="1143000" lvl="2" indent="-2286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MX" sz="1800" dirty="0">
                <a:solidFill>
                  <a:prstClr val="black"/>
                </a:solidFill>
                <a:cs typeface="Avenir Book"/>
              </a:rPr>
              <a:t>Facilitar el encadenamiento con sectores prioritarios.</a:t>
            </a:r>
          </a:p>
          <a:p>
            <a:pPr marL="342900" lvl="0" indent="-34290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</a:pPr>
            <a:r>
              <a:rPr lang="es-MX" sz="1800" b="1" dirty="0">
                <a:solidFill>
                  <a:prstClr val="black"/>
                </a:solidFill>
                <a:cs typeface="Avenir Book"/>
              </a:rPr>
              <a:t>Asociación de Internet.mx</a:t>
            </a:r>
          </a:p>
          <a:p>
            <a:pPr marL="742950" lvl="1" indent="-285750" algn="just" defTabSz="914400">
              <a:lnSpc>
                <a:spcPct val="100000"/>
              </a:lnSpc>
              <a:spcBef>
                <a:spcPct val="20000"/>
              </a:spcBef>
              <a:buClr>
                <a:srgbClr val="00B0F0"/>
              </a:buClr>
              <a:buFont typeface="Arial" pitchFamily="34" charset="0"/>
              <a:buChar char="–"/>
            </a:pPr>
            <a:r>
              <a:rPr lang="es-ES_tradnl" dirty="0">
                <a:solidFill>
                  <a:prstClr val="black"/>
                </a:solidFill>
                <a:cs typeface="Avenir Book"/>
              </a:rPr>
              <a:t>Promover el uso generalizado e intensivo de internet en los sectores estratégicos del país.</a:t>
            </a:r>
            <a:endParaRPr lang="es-MX" dirty="0">
              <a:solidFill>
                <a:prstClr val="black"/>
              </a:solidFill>
              <a:cs typeface="Avenir Book"/>
            </a:endParaRPr>
          </a:p>
          <a:p>
            <a:pPr marL="0" indent="0">
              <a:buNone/>
            </a:pPr>
            <a:endParaRPr lang="es-MX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92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553365" y="875570"/>
            <a:ext cx="6789744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3300" dirty="0">
                <a:solidFill>
                  <a:srgbClr val="00B0F0"/>
                </a:solidFill>
                <a:latin typeface="Avenir Book"/>
              </a:rPr>
              <a:t>JUSTIFICACIÓN DEL PROYECTO</a:t>
            </a:r>
          </a:p>
        </p:txBody>
      </p:sp>
      <p:sp>
        <p:nvSpPr>
          <p:cNvPr id="4" name="Rectángulo 3"/>
          <p:cNvSpPr/>
          <p:nvPr/>
        </p:nvSpPr>
        <p:spPr>
          <a:xfrm>
            <a:off x="450550" y="1836182"/>
            <a:ext cx="82429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0066"/>
              </a:buClr>
              <a:buFontTx/>
              <a:buChar char="•"/>
            </a:pPr>
            <a:r>
              <a:rPr lang="es-MX" sz="2000" dirty="0"/>
              <a:t>Rezago en la cultura y adopción generalizada de TI, especialmente en sectores estratégicos tradicionales. </a:t>
            </a:r>
          </a:p>
          <a:p>
            <a:pPr marL="342900" indent="-342900" algn="just">
              <a:buFontTx/>
              <a:buChar char="•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Tx/>
              <a:buChar char="•"/>
            </a:pPr>
            <a:r>
              <a:rPr lang="es-MX" sz="2000" dirty="0"/>
              <a:t>Integración fragmentada de la cadena de </a:t>
            </a:r>
            <a:r>
              <a:rPr lang="es-MX" sz="2000" dirty="0" smtClean="0"/>
              <a:t>valor.</a:t>
            </a:r>
            <a:endParaRPr lang="es-MX" sz="2000" dirty="0"/>
          </a:p>
          <a:p>
            <a:pPr marL="342900" indent="-342900" algn="just">
              <a:buFontTx/>
              <a:buChar char="•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Tx/>
              <a:buChar char="•"/>
            </a:pPr>
            <a:r>
              <a:rPr lang="es-MX" sz="2000" dirty="0"/>
              <a:t>Diferentes capacidades entre empresas, las micro y pequeñas empresas, con economías de escala limitadas.</a:t>
            </a:r>
          </a:p>
          <a:p>
            <a:pPr marL="342900" indent="-342900" algn="just">
              <a:buFontTx/>
              <a:buChar char="•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Tx/>
              <a:buChar char="•"/>
            </a:pPr>
            <a:r>
              <a:rPr lang="es-MX" sz="2000" dirty="0"/>
              <a:t>Heterogeneidad en los niveles de adopción de comercio electrónico.</a:t>
            </a:r>
          </a:p>
          <a:p>
            <a:pPr marL="342900" indent="-342900" algn="just">
              <a:buFontTx/>
              <a:buChar char="•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Tx/>
              <a:buChar char="•"/>
            </a:pPr>
            <a:r>
              <a:rPr lang="es-MX" sz="2000" dirty="0"/>
              <a:t>A nivel internacional, existe un crecimiento en las actividades de comercio electrónico de ropa, calzado y accesorios.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71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61406"/>
            <a:ext cx="7886700" cy="876497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00B0F0"/>
                </a:solidFill>
                <a:latin typeface="Avenir Book"/>
              </a:rPr>
              <a:t>OBJETIVOS DEL PROYECTO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453284" y="2534770"/>
            <a:ext cx="5158689" cy="3447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s-MX" sz="2000" dirty="0"/>
              <a:t>Analizar el uso y adopción de tecnologías de la información dentro de un sector importante en la economía mexicana como lo es el cuero y calzado, con la finalidad de contar con una base teórica que permita diagnosticar la situación actual y el diseño metodológico operativo en la compra, venta y distribución del producto.</a:t>
            </a:r>
          </a:p>
          <a:p>
            <a:pPr marL="0" indent="0">
              <a:buNone/>
            </a:pPr>
            <a:endParaRPr lang="es-MX" sz="24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>
            <a:clrChange>
              <a:clrFrom>
                <a:srgbClr val="6DBAB4"/>
              </a:clrFrom>
              <a:clrTo>
                <a:srgbClr val="6DBA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044076"/>
            <a:ext cx="288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190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8151" y="662492"/>
            <a:ext cx="7886700" cy="1325563"/>
          </a:xfrm>
        </p:spPr>
        <p:txBody>
          <a:bodyPr/>
          <a:lstStyle/>
          <a:p>
            <a:pPr algn="ctr"/>
            <a:r>
              <a:rPr lang="es-MX" dirty="0">
                <a:solidFill>
                  <a:srgbClr val="00A3D6"/>
                </a:solidFill>
                <a:latin typeface="Avenir Book"/>
              </a:rPr>
              <a:t>METODOLOGÍA</a:t>
            </a:r>
          </a:p>
        </p:txBody>
      </p:sp>
      <p:sp>
        <p:nvSpPr>
          <p:cNvPr id="5" name="Rectángulo 4"/>
          <p:cNvSpPr/>
          <p:nvPr/>
        </p:nvSpPr>
        <p:spPr>
          <a:xfrm>
            <a:off x="569596" y="2151727"/>
            <a:ext cx="801430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r>
              <a:rPr lang="es-MX" sz="2000" dirty="0"/>
              <a:t>Analizar las capacidades tecnológicas de la Industria del Calzado.</a:t>
            </a:r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r>
              <a:rPr lang="es-MX" sz="2000" dirty="0"/>
              <a:t>Evaluar la situación actual de uso y adopción de TI.</a:t>
            </a:r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r>
              <a:rPr lang="es-MX" sz="2000" dirty="0"/>
              <a:t>Identificar necesidades para la integración de su cadena de valor.</a:t>
            </a:r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endParaRPr lang="es-MX" sz="2000" dirty="0"/>
          </a:p>
          <a:p>
            <a:pPr marL="342900" indent="-342900" algn="just">
              <a:buClr>
                <a:srgbClr val="FF0066"/>
              </a:buClr>
              <a:buFont typeface="+mj-lt"/>
              <a:buAutoNum type="arabicParenR"/>
            </a:pPr>
            <a:r>
              <a:rPr lang="es-MX" sz="2000" dirty="0"/>
              <a:t>Elaborar el diseño operativo para la implementación de procesos de comercio electrónico.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28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8098" y="638996"/>
            <a:ext cx="8680537" cy="749690"/>
          </a:xfrm>
        </p:spPr>
        <p:txBody>
          <a:bodyPr>
            <a:normAutofit/>
          </a:bodyPr>
          <a:lstStyle/>
          <a:p>
            <a:r>
              <a:rPr lang="es-MX" sz="3000" dirty="0">
                <a:solidFill>
                  <a:srgbClr val="00A3D6"/>
                </a:solidFill>
                <a:latin typeface="Avenir Book"/>
              </a:rPr>
              <a:t>ANÁLISIS DE CAPACIDADES TECNOLÓGICAS</a:t>
            </a:r>
          </a:p>
        </p:txBody>
      </p:sp>
      <p:sp>
        <p:nvSpPr>
          <p:cNvPr id="5" name="Rectángulo 4"/>
          <p:cNvSpPr/>
          <p:nvPr/>
        </p:nvSpPr>
        <p:spPr>
          <a:xfrm>
            <a:off x="471668" y="1497435"/>
            <a:ext cx="459705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FF"/>
              </a:buClr>
              <a:buFont typeface="Arial" panose="020B0604020202020204" pitchFamily="34" charset="0"/>
              <a:buChar char="•"/>
            </a:pPr>
            <a:r>
              <a:rPr lang="es-MX" dirty="0"/>
              <a:t>Se estima un crecimiento sostenido, no obstante la reducción en el crecimiento de China, quien es principal mercado internacional.</a:t>
            </a:r>
          </a:p>
          <a:p>
            <a:pPr marL="285750" indent="-285750" algn="just">
              <a:buClr>
                <a:srgbClr val="00CCFF"/>
              </a:buClr>
              <a:buFont typeface="Arial" panose="020B0604020202020204" pitchFamily="34" charset="0"/>
              <a:buChar char="•"/>
            </a:pPr>
            <a:r>
              <a:rPr lang="es-MX" dirty="0"/>
              <a:t>Las marcas internacionales están desarrollando estrategias diversificadas para penetrar en regiones con menores niveles socio-económicos.</a:t>
            </a:r>
          </a:p>
          <a:p>
            <a:pPr marL="285750" indent="-285750" algn="just">
              <a:buClr>
                <a:srgbClr val="00CCFF"/>
              </a:buClr>
              <a:buFont typeface="Arial" panose="020B0604020202020204" pitchFamily="34" charset="0"/>
              <a:buChar char="•"/>
            </a:pPr>
            <a:r>
              <a:rPr lang="es-MX" dirty="0"/>
              <a:t>La diversificación se ha sustentando en factores como tendencias de moda,  estilos de vida en los consumidores, el surgimiento de nuevas marcas, y el uso de comercio electrónico.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2290" y="1388686"/>
            <a:ext cx="3558581" cy="447485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88723" y="5274789"/>
            <a:ext cx="5010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</a:t>
            </a:r>
            <a:r>
              <a:rPr lang="es-MX" sz="800" dirty="0" err="1">
                <a:latin typeface="Avenir Book"/>
              </a:rPr>
              <a:t>Euromonitor</a:t>
            </a:r>
            <a:r>
              <a:rPr lang="es-MX" sz="800" dirty="0">
                <a:latin typeface="Avenir Book"/>
              </a:rPr>
              <a:t> International, “Global </a:t>
            </a:r>
            <a:r>
              <a:rPr lang="es-MX" sz="800" dirty="0" err="1">
                <a:latin typeface="Avenir Book"/>
              </a:rPr>
              <a:t>Footwear</a:t>
            </a:r>
            <a:r>
              <a:rPr lang="es-MX" sz="800" dirty="0">
                <a:latin typeface="Avenir Book"/>
              </a:rPr>
              <a:t> </a:t>
            </a:r>
            <a:r>
              <a:rPr lang="es-MX" sz="800" dirty="0" err="1">
                <a:latin typeface="Avenir Book"/>
              </a:rPr>
              <a:t>Market</a:t>
            </a:r>
            <a:r>
              <a:rPr lang="es-MX" sz="800" dirty="0">
                <a:latin typeface="Avenir Book"/>
              </a:rPr>
              <a:t>: </a:t>
            </a:r>
            <a:r>
              <a:rPr lang="es-MX" sz="800" dirty="0" err="1">
                <a:latin typeface="Avenir Book"/>
              </a:rPr>
              <a:t>Trends</a:t>
            </a:r>
            <a:r>
              <a:rPr lang="es-MX" sz="800" dirty="0">
                <a:latin typeface="Avenir Book"/>
              </a:rPr>
              <a:t>, </a:t>
            </a:r>
            <a:r>
              <a:rPr lang="es-MX" sz="800" dirty="0" err="1">
                <a:latin typeface="Avenir Book"/>
              </a:rPr>
              <a:t>Development</a:t>
            </a:r>
            <a:r>
              <a:rPr lang="es-MX" sz="800" dirty="0">
                <a:latin typeface="Avenir Book"/>
              </a:rPr>
              <a:t> and </a:t>
            </a:r>
            <a:r>
              <a:rPr lang="es-MX" sz="800" dirty="0" err="1">
                <a:latin typeface="Avenir Book"/>
              </a:rPr>
              <a:t>Prospects</a:t>
            </a:r>
            <a:r>
              <a:rPr lang="es-MX" sz="800" dirty="0">
                <a:latin typeface="Avenir Book"/>
              </a:rPr>
              <a:t>”, información obtenida de la página web: </a:t>
            </a:r>
            <a:r>
              <a:rPr lang="es-MX" sz="800" dirty="0">
                <a:latin typeface="Avenir Book"/>
                <a:hlinkClick r:id="rId3"/>
              </a:rPr>
              <a:t>http://es.slideshare.net/Euromonitor/global-footwear-market-trends-developments-and-prospects</a:t>
            </a:r>
            <a:r>
              <a:rPr lang="es-MX" sz="800" dirty="0">
                <a:latin typeface="Avenir Book"/>
              </a:rPr>
              <a:t>.</a:t>
            </a:r>
          </a:p>
          <a:p>
            <a:endParaRPr lang="es-MX" sz="800" dirty="0">
              <a:latin typeface="Avenir Book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0586" y="289970"/>
            <a:ext cx="8680536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A3D6"/>
                </a:solidFill>
                <a:latin typeface="Avenir Book"/>
              </a:rPr>
              <a:t>ANÁLISIS DE CAPACIDADES TECNOLÓGICAS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20586" y="1443841"/>
            <a:ext cx="4572000" cy="37548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700" dirty="0"/>
              <a:t>China es el país líder con 40% de las exportaciones totales. México participó con el 0.5% de las exportaciones mundiales en 2014.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es-MX" sz="1700" dirty="0"/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700" dirty="0"/>
              <a:t>Estados Unidos es el principal país importador con 20% del total mundial.  Nuestro país importó el 0.8% de las importaciones totales con una tasa de crecimiento media de 7.1% en 2011-2014.</a:t>
            </a:r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endParaRPr lang="es-MX" sz="1700" dirty="0"/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sz="1700" dirty="0"/>
              <a:t>México participa con el 2% de las exportaciones hacia Estados Unidos, siendo el quinto país con una tasa de crecimiento de 6.1% de 2011-2015.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4333" y="1244717"/>
            <a:ext cx="3029684" cy="226274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4333" y="3712741"/>
            <a:ext cx="2992965" cy="2143314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96160" y="5288356"/>
            <a:ext cx="49846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Elaboración propia con datos obtenidos de la página web de la UN International </a:t>
            </a:r>
            <a:r>
              <a:rPr lang="es-MX" sz="800" dirty="0" err="1">
                <a:latin typeface="Avenir Book"/>
              </a:rPr>
              <a:t>Trade</a:t>
            </a:r>
            <a:r>
              <a:rPr lang="es-MX" sz="800" dirty="0">
                <a:latin typeface="Avenir Book"/>
              </a:rPr>
              <a:t> Centre: </a:t>
            </a:r>
            <a:r>
              <a:rPr lang="es-MX" sz="800" dirty="0">
                <a:latin typeface="Avenir Book"/>
                <a:hlinkClick r:id="rId4"/>
              </a:rPr>
              <a:t>http://www.intracen.org/leatherline-portal/market-trends/trade-statistics/</a:t>
            </a:r>
            <a:endParaRPr lang="es-MX" sz="800" dirty="0">
              <a:latin typeface="Avenir Book"/>
            </a:endParaRPr>
          </a:p>
          <a:p>
            <a:endParaRPr lang="es-MX" sz="800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45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4487" y="352600"/>
            <a:ext cx="8089465" cy="1325563"/>
          </a:xfrm>
        </p:spPr>
        <p:txBody>
          <a:bodyPr>
            <a:normAutofit/>
          </a:bodyPr>
          <a:lstStyle/>
          <a:p>
            <a:r>
              <a:rPr lang="es-MX" sz="2800" dirty="0">
                <a:solidFill>
                  <a:srgbClr val="00B0F0"/>
                </a:solidFill>
                <a:latin typeface="Avenir Book"/>
              </a:rPr>
              <a:t>ANÁLISIS DE CAPACIDADES TECNOLÓGICAS</a:t>
            </a:r>
          </a:p>
        </p:txBody>
      </p:sp>
      <p:sp>
        <p:nvSpPr>
          <p:cNvPr id="7" name="Rectángulo 6"/>
          <p:cNvSpPr/>
          <p:nvPr/>
        </p:nvSpPr>
        <p:spPr>
          <a:xfrm>
            <a:off x="671218" y="2047723"/>
            <a:ext cx="474662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dirty="0"/>
              <a:t>La balanza comercial de México muestran un comportamiento deficitario.</a:t>
            </a:r>
          </a:p>
          <a:p>
            <a:pPr algn="just">
              <a:buClr>
                <a:srgbClr val="FF0066"/>
              </a:buClr>
            </a:pPr>
            <a:endParaRPr lang="es-MX" dirty="0"/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dirty="0"/>
              <a:t>Este déficit comercial se acentúa en el año 2008.</a:t>
            </a:r>
          </a:p>
          <a:p>
            <a:pPr algn="just">
              <a:buClr>
                <a:srgbClr val="FF0066"/>
              </a:buClr>
            </a:pPr>
            <a:endParaRPr lang="es-MX" dirty="0"/>
          </a:p>
          <a:p>
            <a:pPr marL="285750" indent="-285750" algn="just">
              <a:buClr>
                <a:srgbClr val="FF0066"/>
              </a:buClr>
              <a:buFont typeface="Arial" panose="020B0604020202020204" pitchFamily="34" charset="0"/>
              <a:buChar char="•"/>
            </a:pPr>
            <a:r>
              <a:rPr lang="es-MX" dirty="0"/>
              <a:t>En el periodo 2003 – 2015, el valor de las importaciones tuvo una tasa de crecimiento media de 6.8% cada año y las exportaciones de 4%.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472" y="1601728"/>
            <a:ext cx="3168211" cy="3580481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793383" y="5182209"/>
            <a:ext cx="778694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800" dirty="0">
                <a:latin typeface="Avenir Book"/>
              </a:rPr>
              <a:t>Fuente: Elaboración propia con datos del Sistema de Información </a:t>
            </a:r>
            <a:r>
              <a:rPr lang="es-MX" sz="800" dirty="0" err="1">
                <a:latin typeface="Avenir Book"/>
              </a:rPr>
              <a:t>Arancelería</a:t>
            </a:r>
            <a:r>
              <a:rPr lang="es-MX" sz="800" dirty="0">
                <a:latin typeface="Avenir Book"/>
              </a:rPr>
              <a:t> Vía Internet, </a:t>
            </a:r>
          </a:p>
          <a:p>
            <a:r>
              <a:rPr lang="es-MX" sz="800" dirty="0">
                <a:latin typeface="Avenir Book"/>
              </a:rPr>
              <a:t>información obtenida de </a:t>
            </a:r>
            <a:r>
              <a:rPr lang="es-MX" sz="800" dirty="0">
                <a:latin typeface="Avenir Book"/>
                <a:hlinkClick r:id="rId3"/>
              </a:rPr>
              <a:t>http://www.economia-snci.gob.mx/</a:t>
            </a:r>
            <a:endParaRPr lang="es-MX" sz="800" dirty="0">
              <a:latin typeface="Avenir Book"/>
            </a:endParaRPr>
          </a:p>
          <a:p>
            <a:endParaRPr lang="es-MX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7845" y="6109515"/>
            <a:ext cx="1080000" cy="26213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1320" y="5797762"/>
            <a:ext cx="1883928" cy="885640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723" y="5982282"/>
            <a:ext cx="1080000" cy="51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74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1604</Words>
  <Application>Microsoft Office PowerPoint</Application>
  <PresentationFormat>Presentación en pantalla (4:3)</PresentationFormat>
  <Paragraphs>157</Paragraphs>
  <Slides>29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Arial</vt:lpstr>
      <vt:lpstr>Avenir Book</vt:lpstr>
      <vt:lpstr>Calibri</vt:lpstr>
      <vt:lpstr>Calibri Light</vt:lpstr>
      <vt:lpstr>Courier New</vt:lpstr>
      <vt:lpstr>Wingdings</vt:lpstr>
      <vt:lpstr>Tema de Office</vt:lpstr>
      <vt:lpstr>Presentación de PowerPoint</vt:lpstr>
      <vt:lpstr>Presentación de PowerPoint</vt:lpstr>
      <vt:lpstr>MARCO DE POLÍTICAS PÚBLICAS</vt:lpstr>
      <vt:lpstr>Presentación de PowerPoint</vt:lpstr>
      <vt:lpstr>OBJETIVOS DEL PROYECTO</vt:lpstr>
      <vt:lpstr>METODOLOGÍA</vt:lpstr>
      <vt:lpstr>ANÁLISIS DE CAPACIDADES TECNOLÓGICAS</vt:lpstr>
      <vt:lpstr>ANÁLISIS DE CAPACIDADES TECNOLÓGICAS</vt:lpstr>
      <vt:lpstr>ANÁLISIS DE CAPACIDADES TECNOLÓGICAS</vt:lpstr>
      <vt:lpstr>ANÁLISIS DE CAPACIDADES TECNOLÓGICAS</vt:lpstr>
      <vt:lpstr>ANÁLISIS DE CAPACIDADES TECNOLÓGICAS</vt:lpstr>
      <vt:lpstr>ANÁLISIS DE CAPACIDADES TECNOLÓGICAS</vt:lpstr>
      <vt:lpstr>ANÁLISIS DE CAPACIDADES TECNOLÓGICAS</vt:lpstr>
      <vt:lpstr>ANÁLISIS DE CAPACIDADES TECNOLÓGICAS</vt:lpstr>
      <vt:lpstr>EVOLUCIÓN DEL COMERCIO ELECTRÓNICO EN MÉXICO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LEVANTAMIENTO DE INFORMACIÓN</vt:lpstr>
      <vt:lpstr>LEVANTAMIENTO DE INFORMACIÓN</vt:lpstr>
      <vt:lpstr>LEVANTAMIENTO DE INFORMACIÓN</vt:lpstr>
      <vt:lpstr>LEVANTAMIENTO DE INFORMACIÓN</vt:lpstr>
      <vt:lpstr>AVANCE EN LA APLICACIÓN DE ENCUESTAS</vt:lpstr>
      <vt:lpstr>AVANCE EN LA APLICACIÓN DE ENCUESTAS</vt:lpstr>
      <vt:lpstr>GRACIAS POR SU ATENCIÓN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</dc:creator>
  <cp:lastModifiedBy>Usuario</cp:lastModifiedBy>
  <cp:revision>53</cp:revision>
  <dcterms:created xsi:type="dcterms:W3CDTF">2016-12-06T02:49:32Z</dcterms:created>
  <dcterms:modified xsi:type="dcterms:W3CDTF">2016-12-06T07:15:32Z</dcterms:modified>
</cp:coreProperties>
</file>