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media/image4.jpeg" ContentType="image/jpeg"/>
  <Override PartName="/ppt/media/image5.jpeg" ContentType="image/jpeg"/>
  <Override PartName="/ppt/media/image6.jpeg" ContentType="image/jpeg"/>
  <Override PartName="/ppt/media/image7.jpeg" ContentType="image/jpeg"/>
  <Override PartName="/ppt/media/image8.jpeg" ContentType="image/jpeg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e Sub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Texto do Título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Nível de Corpo Um</a:t>
            </a:r>
            <a:endParaRPr sz="3200"/>
          </a:p>
          <a:p>
            <a:pPr lvl="1">
              <a:defRPr sz="1800"/>
            </a:pPr>
            <a:r>
              <a:rPr sz="3200"/>
              <a:t>Nível de Corpo Dois</a:t>
            </a:r>
            <a:endParaRPr sz="3200"/>
          </a:p>
          <a:p>
            <a:pPr lvl="2">
              <a:defRPr sz="1800"/>
            </a:pPr>
            <a:r>
              <a:rPr sz="3200"/>
              <a:t>Nível de Corpo Três</a:t>
            </a:r>
            <a:endParaRPr sz="3200"/>
          </a:p>
          <a:p>
            <a:pPr lvl="3">
              <a:defRPr sz="1800"/>
            </a:pPr>
            <a:r>
              <a:rPr sz="3200"/>
              <a:t>Nível de Corpo Quatro</a:t>
            </a:r>
            <a:endParaRPr sz="3200"/>
          </a:p>
          <a:p>
            <a:pPr lvl="4">
              <a:defRPr sz="1800"/>
            </a:pPr>
            <a:r>
              <a:rPr sz="3200"/>
              <a:t>Nível de Corpo Cinco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Cit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Texto do Título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Nível de Corpo Um</a:t>
            </a:r>
            <a:endParaRPr sz="3200"/>
          </a:p>
          <a:p>
            <a:pPr lvl="1">
              <a:defRPr sz="1800"/>
            </a:pPr>
            <a:r>
              <a:rPr sz="3200"/>
              <a:t>Nível de Corpo Dois</a:t>
            </a:r>
            <a:endParaRPr sz="3200"/>
          </a:p>
          <a:p>
            <a:pPr lvl="2">
              <a:defRPr sz="1800"/>
            </a:pPr>
            <a:r>
              <a:rPr sz="3200"/>
              <a:t>Nível de Corpo Três</a:t>
            </a:r>
            <a:endParaRPr sz="3200"/>
          </a:p>
          <a:p>
            <a:pPr lvl="3">
              <a:defRPr sz="1800"/>
            </a:pPr>
            <a:r>
              <a:rPr sz="3200"/>
              <a:t>Nível de Corpo Quatro</a:t>
            </a:r>
            <a:endParaRPr sz="3200"/>
          </a:p>
          <a:p>
            <a:pPr lvl="4">
              <a:defRPr sz="1800"/>
            </a:pPr>
            <a:r>
              <a:rPr sz="3200"/>
              <a:t>Nível de Corpo Cinco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- Ce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Texto do Título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Texto do Título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Nível de Corpo Um</a:t>
            </a:r>
            <a:endParaRPr sz="3200"/>
          </a:p>
          <a:p>
            <a:pPr lvl="1">
              <a:defRPr sz="1800"/>
            </a:pPr>
            <a:r>
              <a:rPr sz="3200"/>
              <a:t>Nível de Corpo Dois</a:t>
            </a:r>
            <a:endParaRPr sz="3200"/>
          </a:p>
          <a:p>
            <a:pPr lvl="2">
              <a:defRPr sz="1800"/>
            </a:pPr>
            <a:r>
              <a:rPr sz="3200"/>
              <a:t>Nível de Corpo Três</a:t>
            </a:r>
            <a:endParaRPr sz="3200"/>
          </a:p>
          <a:p>
            <a:pPr lvl="3">
              <a:defRPr sz="1800"/>
            </a:pPr>
            <a:r>
              <a:rPr sz="3200"/>
              <a:t>Nível de Corpo Quatro</a:t>
            </a:r>
            <a:endParaRPr sz="3200"/>
          </a:p>
          <a:p>
            <a:pPr lvl="4">
              <a:defRPr sz="1800"/>
            </a:pPr>
            <a:r>
              <a:rPr sz="3200"/>
              <a:t>Nível de Corpo Cinco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-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Texto do Título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 e 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Texto do Título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Nível de Corpo Um</a:t>
            </a:r>
            <a:endParaRPr sz="3600"/>
          </a:p>
          <a:p>
            <a:pPr lvl="1">
              <a:defRPr sz="1800"/>
            </a:pPr>
            <a:r>
              <a:rPr sz="3600"/>
              <a:t>Nível de Corpo Dois</a:t>
            </a:r>
            <a:endParaRPr sz="3600"/>
          </a:p>
          <a:p>
            <a:pPr lvl="2">
              <a:defRPr sz="1800"/>
            </a:pPr>
            <a:r>
              <a:rPr sz="3600"/>
              <a:t>Nível de Corpo Três</a:t>
            </a:r>
            <a:endParaRPr sz="3600"/>
          </a:p>
          <a:p>
            <a:pPr lvl="3">
              <a:defRPr sz="1800"/>
            </a:pPr>
            <a:r>
              <a:rPr sz="3600"/>
              <a:t>Nível de Corpo Quatro</a:t>
            </a:r>
            <a:endParaRPr sz="3600"/>
          </a:p>
          <a:p>
            <a:pPr lvl="4">
              <a:defRPr sz="1800"/>
            </a:pPr>
            <a:r>
              <a:rPr sz="3600"/>
              <a:t>Nível de Corpo Cinco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ítulo, Marcadores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Texto do Título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Nível de Corpo Um</a:t>
            </a:r>
            <a:endParaRPr sz="2800"/>
          </a:p>
          <a:p>
            <a:pPr lvl="1">
              <a:defRPr sz="1800"/>
            </a:pPr>
            <a:r>
              <a:rPr sz="2800"/>
              <a:t>Nível de Corpo Dois</a:t>
            </a:r>
            <a:endParaRPr sz="2800"/>
          </a:p>
          <a:p>
            <a:pPr lvl="2">
              <a:defRPr sz="1800"/>
            </a:pPr>
            <a:r>
              <a:rPr sz="2800"/>
              <a:t>Nível de Corpo Três</a:t>
            </a:r>
            <a:endParaRPr sz="2800"/>
          </a:p>
          <a:p>
            <a:pPr lvl="3">
              <a:defRPr sz="1800"/>
            </a:pPr>
            <a:r>
              <a:rPr sz="2800"/>
              <a:t>Nível de Corpo Quatro</a:t>
            </a:r>
            <a:endParaRPr sz="2800"/>
          </a:p>
          <a:p>
            <a:pPr lvl="4">
              <a:defRPr sz="1800"/>
            </a:pPr>
            <a:r>
              <a:rPr sz="2800"/>
              <a:t>Nível de Corpo Cinco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Marcado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Nível de Corpo Um</a:t>
            </a:r>
            <a:endParaRPr sz="3600"/>
          </a:p>
          <a:p>
            <a:pPr lvl="1">
              <a:defRPr sz="1800"/>
            </a:pPr>
            <a:r>
              <a:rPr sz="3600"/>
              <a:t>Nível de Corpo Dois</a:t>
            </a:r>
            <a:endParaRPr sz="3600"/>
          </a:p>
          <a:p>
            <a:pPr lvl="2">
              <a:defRPr sz="1800"/>
            </a:pPr>
            <a:r>
              <a:rPr sz="3600"/>
              <a:t>Nível de Corpo Três</a:t>
            </a:r>
            <a:endParaRPr sz="3600"/>
          </a:p>
          <a:p>
            <a:pPr lvl="3">
              <a:defRPr sz="1800"/>
            </a:pPr>
            <a:r>
              <a:rPr sz="3600"/>
              <a:t>Nível de Corpo Quatro</a:t>
            </a:r>
            <a:endParaRPr sz="3600"/>
          </a:p>
          <a:p>
            <a:pPr lvl="4">
              <a:defRPr sz="1800"/>
            </a:pPr>
            <a:r>
              <a:rPr sz="3600"/>
              <a:t>Nível de Corpo Cinco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Foto - 3 Aci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8000"/>
              <a:t>Texto do Título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3600"/>
              <a:t>Nível de Corpo Um</a:t>
            </a:r>
            <a:endParaRPr sz="3600"/>
          </a:p>
          <a:p>
            <a:pPr lvl="1">
              <a:defRPr sz="1800"/>
            </a:pPr>
            <a:r>
              <a:rPr sz="3600"/>
              <a:t>Nível de Corpo Dois</a:t>
            </a:r>
            <a:endParaRPr sz="3600"/>
          </a:p>
          <a:p>
            <a:pPr lvl="2">
              <a:defRPr sz="1800"/>
            </a:pPr>
            <a:r>
              <a:rPr sz="3600"/>
              <a:t>Nível de Corpo Três</a:t>
            </a:r>
            <a:endParaRPr sz="3600"/>
          </a:p>
          <a:p>
            <a:pPr lvl="3">
              <a:defRPr sz="1800"/>
            </a:pPr>
            <a:r>
              <a:rPr sz="3600"/>
              <a:t>Nível de Corpo Quatro</a:t>
            </a:r>
            <a:endParaRPr sz="3600"/>
          </a:p>
          <a:p>
            <a:pPr lvl="4">
              <a:defRPr sz="1800"/>
            </a:pPr>
            <a:r>
              <a:rPr sz="3600"/>
              <a:t>Nível de Corpo Cinco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med" advClick="1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3" Type="http://schemas.openxmlformats.org/officeDocument/2006/relationships/image" Target="../media/image3.png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hyperlink" Target="http://www.theworkof.co.uk/" TargetMode="External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.jpeg"/><Relationship Id="rId3" Type="http://schemas.openxmlformats.org/officeDocument/2006/relationships/image" Target="../media/image4.jpe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6.jpeg"/><Relationship Id="rId3" Type="http://schemas.openxmlformats.org/officeDocument/2006/relationships/image" Target="../media/image4.png"/><Relationship Id="rId4" Type="http://schemas.openxmlformats.org/officeDocument/2006/relationships/image" Target="../media/image7.jpe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e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525779">
              <a:defRPr sz="7200"/>
            </a:lvl1pPr>
          </a:lstStyle>
          <a:p>
            <a:pPr lvl="0">
              <a:defRPr sz="1800"/>
            </a:pPr>
            <a:r>
              <a:rPr sz="7200"/>
              <a:t>Regional Participation in Brazil: Growing Initiatives</a:t>
            </a:r>
          </a:p>
        </p:txBody>
      </p:sp>
      <p:sp>
        <p:nvSpPr>
          <p:cNvPr id="33" name="Shape 3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IGF 2016: WORKSHOP 169</a:t>
            </a:r>
          </a:p>
        </p:txBody>
      </p:sp>
      <p:pic>
        <p:nvPicPr>
          <p:cNvPr id="34" name="Verde-Azul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05709" y="7035092"/>
            <a:ext cx="3957300" cy="1750519"/>
          </a:xfrm>
          <a:prstGeom prst="rect">
            <a:avLst/>
          </a:prstGeom>
          <a:ln w="12700">
            <a:miter lim="400000"/>
          </a:ln>
        </p:spPr>
      </p:pic>
      <p:pic>
        <p:nvPicPr>
          <p:cNvPr id="35" name="igf16logo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542357" y="6900254"/>
            <a:ext cx="4149945" cy="202019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Shape 68"/>
          <p:cNvSpPr/>
          <p:nvPr/>
        </p:nvSpPr>
        <p:spPr>
          <a:xfrm>
            <a:off x="1270000" y="2514599"/>
            <a:ext cx="10464800" cy="4191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/>
            </a:pPr>
            <a:r>
              <a:rPr sz="3800"/>
              <a:t>The IGF 2015 gave us the necessary tools to create our own Internet Governance community.</a:t>
            </a:r>
            <a:endParaRPr sz="3800"/>
          </a:p>
          <a:p>
            <a:pPr lvl="0">
              <a:defRPr sz="1800"/>
            </a:pPr>
            <a:endParaRPr sz="3800"/>
          </a:p>
          <a:p>
            <a:pPr lvl="0">
              <a:defRPr sz="1800"/>
            </a:pPr>
            <a:r>
              <a:rPr sz="3800"/>
              <a:t>It was not an one-off opportunity to be forgotten. It has changed our lives. It made us capable of grouping together.</a:t>
            </a:r>
          </a:p>
        </p:txBody>
      </p:sp>
    </p:spTree>
  </p:cSld>
  <p:clrMapOvr>
    <a:masterClrMapping/>
  </p:clrMapOvr>
  <p:transition spd="med" advClick="1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THANK YOU!</a:t>
            </a:r>
          </a:p>
        </p:txBody>
      </p:sp>
      <p:sp>
        <p:nvSpPr>
          <p:cNvPr id="71" name="Shape 71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297815" indent="-297815" defTabSz="391414">
              <a:spcBef>
                <a:spcPts val="2800"/>
              </a:spcBef>
              <a:defRPr sz="1800"/>
            </a:pPr>
            <a:r>
              <a:rPr sz="2412"/>
              <a:t>SPECIAL THANKS:</a:t>
            </a:r>
            <a:endParaRPr sz="2412"/>
          </a:p>
          <a:p>
            <a:pPr lvl="1" marL="595630" indent="-297815" defTabSz="391414">
              <a:spcBef>
                <a:spcPts val="2800"/>
              </a:spcBef>
              <a:defRPr sz="1800"/>
            </a:pPr>
            <a:r>
              <a:rPr sz="2412"/>
              <a:t>NEIL MARTIN, WHO DESIGNED OUR LOGO (</a:t>
            </a:r>
            <a:r>
              <a:rPr sz="2412" u="sng">
                <a:hlinkClick r:id="rId2" invalidUrl="" action="" tgtFrame="" tooltip="" history="1" highlightClick="0" endSnd="0"/>
              </a:rPr>
              <a:t>http://www.theworkof.co.uk/</a:t>
            </a:r>
            <a:r>
              <a:rPr sz="2412"/>
              <a:t>)</a:t>
            </a:r>
            <a:endParaRPr sz="2412"/>
          </a:p>
          <a:p>
            <a:pPr lvl="1" marL="595630" indent="-297815" defTabSz="391414">
              <a:spcBef>
                <a:spcPts val="2800"/>
              </a:spcBef>
              <a:defRPr sz="1800"/>
            </a:pPr>
            <a:r>
              <a:rPr sz="2412"/>
              <a:t>GABRIEL VASCONCELOS AND VICTOR FIGUEIREDO, WHO CONTRIBUTED WITH GRAPHICAL ASSETS</a:t>
            </a:r>
            <a:endParaRPr sz="2412"/>
          </a:p>
          <a:p>
            <a:pPr lvl="1" marL="595630" indent="-297815" defTabSz="391414">
              <a:spcBef>
                <a:spcPts val="2800"/>
              </a:spcBef>
              <a:defRPr sz="1800"/>
            </a:pPr>
            <a:r>
              <a:rPr sz="2412"/>
              <a:t>RENATA AQUINO, RENATA BALTAR AND ALYNE ANDRADE — WITHOUT WHOM THIS WORKSHOP WOULDN’T BE POSSIBLE</a:t>
            </a:r>
            <a:endParaRPr sz="2412"/>
          </a:p>
          <a:p>
            <a:pPr lvl="1" marL="595630" indent="-297815" defTabSz="391414">
              <a:spcBef>
                <a:spcPts val="2800"/>
              </a:spcBef>
              <a:defRPr sz="1800"/>
            </a:pPr>
            <a:r>
              <a:rPr sz="2412"/>
              <a:t>ALL OF MY BELOVED RESEARCHERS AT GEDI — WITHOUT WHOM I WOULDN’T BE HERE AT ALL.</a:t>
            </a:r>
            <a:endParaRPr sz="2412"/>
          </a:p>
          <a:p>
            <a:pPr lvl="3" marL="1191260" indent="-297815" defTabSz="391414">
              <a:spcBef>
                <a:spcPts val="2800"/>
              </a:spcBef>
              <a:defRPr sz="1800"/>
            </a:pPr>
            <a:r>
              <a:rPr sz="2412"/>
              <a:t>Contact Information: gdp.direito@gmail.com / gedi.ufrn@gmail.com</a:t>
            </a:r>
            <a:br>
              <a:rPr sz="2412"/>
            </a:br>
            <a:r>
              <a:rPr sz="2412"/>
              <a:t>+55 (84) 98896-1619</a:t>
            </a:r>
            <a:br>
              <a:rPr sz="2412"/>
            </a:br>
            <a:r>
              <a:rPr sz="2412"/>
              <a:t>@TesauroRaptor</a:t>
            </a:r>
          </a:p>
        </p:txBody>
      </p:sp>
    </p:spTree>
  </p:cSld>
  <p:clrMapOvr>
    <a:masterClrMapping/>
  </p:clrMapOvr>
  <p:transition spd="med" advClick="1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ufrn-1-e1459107198172.jpg"/>
          <p:cNvPicPr/>
          <p:nvPr/>
        </p:nvPicPr>
        <p:blipFill>
          <a:blip r:embed="rId2">
            <a:extLst/>
          </a:blip>
          <a:srcRect l="0" t="4564" r="0" b="4564"/>
          <a:stretch>
            <a:fillRect/>
          </a:stretch>
        </p:blipFill>
        <p:spPr>
          <a:xfrm>
            <a:off x="1606550" y="635000"/>
            <a:ext cx="9779000" cy="5918200"/>
          </a:xfrm>
          <a:prstGeom prst="rect">
            <a:avLst/>
          </a:prstGeom>
          <a:ln w="12700">
            <a:miter lim="400000"/>
          </a:ln>
        </p:spPr>
      </p:pic>
      <p:sp>
        <p:nvSpPr>
          <p:cNvPr id="38" name="Shape 3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UFRN</a:t>
            </a:r>
          </a:p>
        </p:txBody>
      </p:sp>
      <p:sp>
        <p:nvSpPr>
          <p:cNvPr id="39" name="Shape 3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1. INTRODUCTION &amp; 2. CONTEXT</a:t>
            </a:r>
          </a:p>
        </p:txBody>
      </p:sp>
    </p:spTree>
  </p:cSld>
  <p:clrMapOvr>
    <a:masterClrMapping/>
  </p:clrMapOvr>
  <p:transition spd="med" advClick="1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IMG_9224.jpeg"/>
          <p:cNvPicPr/>
          <p:nvPr/>
        </p:nvPicPr>
        <p:blipFill>
          <a:blip r:embed="rId2">
            <a:extLst/>
          </a:blip>
          <a:srcRect l="0" t="9653" r="0" b="9653"/>
          <a:stretch>
            <a:fillRect/>
          </a:stretch>
        </p:blipFill>
        <p:spPr>
          <a:xfrm>
            <a:off x="1606550" y="635000"/>
            <a:ext cx="9779000" cy="5918200"/>
          </a:xfrm>
          <a:prstGeom prst="rect">
            <a:avLst/>
          </a:prstGeom>
          <a:ln w="12700">
            <a:miter lim="400000"/>
          </a:ln>
        </p:spPr>
      </p:pic>
      <p:sp>
        <p:nvSpPr>
          <p:cNvPr id="42" name="Shape 42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IGF 2015</a:t>
            </a:r>
          </a:p>
        </p:txBody>
      </p:sp>
      <p:sp>
        <p:nvSpPr>
          <p:cNvPr id="43" name="Shape 43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GEDI + ANET</a:t>
            </a:r>
          </a:p>
        </p:txBody>
      </p:sp>
    </p:spTree>
  </p:cSld>
  <p:clrMapOvr>
    <a:masterClrMapping/>
  </p:clrMapOvr>
  <p:transition spd="med" advClick="1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11263009_1657636811135018_6546108005414312624_o.jpg"/>
          <p:cNvPicPr/>
          <p:nvPr/>
        </p:nvPicPr>
        <p:blipFill>
          <a:blip r:embed="rId2">
            <a:extLst/>
          </a:blip>
          <a:srcRect l="0" t="14642" r="0" b="14642"/>
          <a:stretch>
            <a:fillRect/>
          </a:stretch>
        </p:blipFill>
        <p:spPr>
          <a:xfrm>
            <a:off x="6718300" y="5092700"/>
            <a:ext cx="5334000" cy="3771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6" name="11062921_1657637437801622_3868899250995169746_o.jpg"/>
          <p:cNvPicPr/>
          <p:nvPr/>
        </p:nvPicPr>
        <p:blipFill>
          <a:blip r:embed="rId3">
            <a:extLst/>
          </a:blip>
          <a:srcRect l="0" t="14642" r="0" b="14642"/>
          <a:stretch>
            <a:fillRect/>
          </a:stretch>
        </p:blipFill>
        <p:spPr>
          <a:xfrm>
            <a:off x="6724518" y="889000"/>
            <a:ext cx="5334001" cy="3771900"/>
          </a:xfrm>
          <a:prstGeom prst="rect">
            <a:avLst/>
          </a:prstGeom>
          <a:ln w="12700">
            <a:miter lim="400000"/>
          </a:ln>
        </p:spPr>
      </p:pic>
      <p:sp>
        <p:nvSpPr>
          <p:cNvPr id="47" name="Shape 47"/>
          <p:cNvSpPr/>
          <p:nvPr>
            <p:ph type="title" idx="4294967295"/>
          </p:nvPr>
        </p:nvSpPr>
        <p:spPr>
          <a:xfrm>
            <a:off x="830808" y="2501934"/>
            <a:ext cx="5334001" cy="5208504"/>
          </a:xfrm>
          <a:prstGeom prst="rect">
            <a:avLst/>
          </a:prstGeom>
        </p:spPr>
        <p:txBody>
          <a:bodyPr anchor="b"/>
          <a:lstStyle/>
          <a:p>
            <a:pPr lvl="0" defTabSz="385572">
              <a:defRPr sz="1800"/>
            </a:pPr>
            <a:endParaRPr sz="3300"/>
          </a:p>
          <a:p>
            <a:pPr lvl="0" defTabSz="385572">
              <a:defRPr sz="1800"/>
            </a:pPr>
            <a:r>
              <a:rPr sz="3300"/>
              <a:t>BASED AROND OUR IGF EXPERIENCE, WE’VE ORGANIZED 14 ROUNDTABLES AND ONE 3-DAY SERIES OF LECTURES, THUS SPREADING KNOWLEADGE ABOUT INTERNET GOVERNANCE.</a:t>
            </a:r>
          </a:p>
        </p:txBody>
      </p:sp>
    </p:spTree>
  </p:cSld>
  <p:clrMapOvr>
    <a:masterClrMapping/>
  </p:clrMapOvr>
  <p:transition spd="med" advClick="1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Shape 49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Staff</a:t>
            </a:r>
          </a:p>
        </p:txBody>
      </p:sp>
      <p:sp>
        <p:nvSpPr>
          <p:cNvPr id="50" name="Shape 50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Over 25 researchers divided into four main teams:</a:t>
            </a:r>
            <a:endParaRPr sz="3600"/>
          </a:p>
          <a:p>
            <a:pPr lvl="1">
              <a:defRPr sz="1800"/>
            </a:pPr>
            <a:r>
              <a:rPr sz="3600"/>
              <a:t>Internet Governance and Human Rights;</a:t>
            </a:r>
            <a:endParaRPr sz="3600"/>
          </a:p>
          <a:p>
            <a:pPr lvl="1">
              <a:defRPr sz="1800"/>
            </a:pPr>
            <a:r>
              <a:rPr sz="3600"/>
              <a:t>Law and Economy in the Internet;</a:t>
            </a:r>
            <a:endParaRPr sz="3600"/>
          </a:p>
          <a:p>
            <a:pPr lvl="1">
              <a:defRPr sz="1800"/>
            </a:pPr>
            <a:r>
              <a:rPr sz="3600"/>
              <a:t>Cybercrime and Safety, and</a:t>
            </a:r>
            <a:endParaRPr sz="3600"/>
          </a:p>
          <a:p>
            <a:pPr lvl="1">
              <a:defRPr sz="1800"/>
            </a:pPr>
            <a:r>
              <a:rPr sz="3600"/>
              <a:t>Electronic Process.</a:t>
            </a:r>
          </a:p>
        </p:txBody>
      </p:sp>
    </p:spTree>
  </p:cSld>
  <p:clrMapOvr>
    <a:masterClrMapping/>
  </p:clrMapOvr>
  <p:transition spd="med" advClick="1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14853152_1084831124928125_8116317016810456182_o.jpg"/>
          <p:cNvPicPr/>
          <p:nvPr/>
        </p:nvPicPr>
        <p:blipFill>
          <a:blip r:embed="rId2">
            <a:extLst/>
          </a:blip>
          <a:srcRect l="4164" t="0" r="4164" b="0"/>
          <a:stretch>
            <a:fillRect/>
          </a:stretch>
        </p:blipFill>
        <p:spPr>
          <a:xfrm>
            <a:off x="6718300" y="635000"/>
            <a:ext cx="5334000" cy="8229600"/>
          </a:xfrm>
          <a:prstGeom prst="rect">
            <a:avLst/>
          </a:prstGeom>
          <a:ln w="12700">
            <a:miter lim="400000"/>
          </a:ln>
        </p:spPr>
      </p:pic>
      <p:sp>
        <p:nvSpPr>
          <p:cNvPr id="53" name="Shape 53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6000"/>
              <a:t>ASSISTING OTHER PROJECTS</a:t>
            </a:r>
          </a:p>
        </p:txBody>
      </p:sp>
      <p:sp>
        <p:nvSpPr>
          <p:cNvPr id="54" name="Shape 54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FIDES</a:t>
            </a:r>
            <a:br>
              <a:rPr sz="3200"/>
            </a:br>
            <a:r>
              <a:rPr sz="3200"/>
              <a:t>UNI-SIM</a:t>
            </a:r>
            <a:br>
              <a:rPr sz="3200"/>
            </a:br>
            <a:r>
              <a:rPr sz="3200"/>
              <a:t>SOI</a:t>
            </a:r>
          </a:p>
        </p:txBody>
      </p:sp>
    </p:spTree>
  </p:cSld>
  <p:clrMapOvr>
    <a:masterClrMapping/>
  </p:clrMapOvr>
  <p:transition spd="med" advClick="1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Achievement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 marL="422275" indent="-422275" defTabSz="554990">
              <a:spcBef>
                <a:spcPts val="3900"/>
              </a:spcBef>
              <a:defRPr sz="1800"/>
            </a:pPr>
            <a:r>
              <a:rPr sz="3420"/>
              <a:t>As of 2017.2, the Law Course at UFRN will have two disciplines around Internet Law, which would have been impossible without the IGF.</a:t>
            </a:r>
            <a:endParaRPr sz="3420"/>
          </a:p>
          <a:p>
            <a:pPr lvl="0" marL="422275" indent="-422275" defTabSz="554990">
              <a:spcBef>
                <a:spcPts val="3900"/>
              </a:spcBef>
              <a:defRPr sz="1800"/>
            </a:pPr>
            <a:r>
              <a:rPr sz="3420"/>
              <a:t>Every semester, up to 100 hundred students will have the opportunity to learn about Internet Law.</a:t>
            </a:r>
            <a:endParaRPr sz="3420"/>
          </a:p>
          <a:p>
            <a:pPr lvl="0" marL="422275" indent="-422275" defTabSz="554990">
              <a:spcBef>
                <a:spcPts val="3900"/>
              </a:spcBef>
              <a:defRPr sz="1800"/>
            </a:pPr>
            <a:r>
              <a:rPr sz="3420"/>
              <a:t>The faculty is closely working with our researchers in order to offer an updated, ever-improving perspective, emphasizing the multistakeholder model as essential for the effective understanding of the content.</a:t>
            </a:r>
          </a:p>
        </p:txBody>
      </p:sp>
    </p:spTree>
  </p:cSld>
  <p:clrMapOvr>
    <a:masterClrMapping/>
  </p:clrMapOvr>
  <p:transition spd="med" advClick="1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14712609_1897031277195569_71594290929757780_o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148841" y="4998787"/>
            <a:ext cx="3174995" cy="4494707"/>
          </a:xfrm>
          <a:prstGeom prst="rect">
            <a:avLst/>
          </a:prstGeom>
          <a:ln w="12700">
            <a:miter lim="400000"/>
          </a:ln>
        </p:spPr>
      </p:pic>
      <p:pic>
        <p:nvPicPr>
          <p:cNvPr id="60" name="cópia de Pôster UNPO A4.png"/>
          <p:cNvPicPr/>
          <p:nvPr/>
        </p:nvPicPr>
        <p:blipFill>
          <a:blip r:embed="rId3">
            <a:extLst/>
          </a:blip>
          <a:srcRect l="0" t="0" r="0" b="0"/>
          <a:stretch>
            <a:fillRect/>
          </a:stretch>
        </p:blipFill>
        <p:spPr>
          <a:xfrm>
            <a:off x="9192550" y="593213"/>
            <a:ext cx="3298756" cy="4663482"/>
          </a:xfrm>
          <a:prstGeom prst="rect">
            <a:avLst/>
          </a:prstGeom>
          <a:ln w="12700">
            <a:miter lim="400000"/>
          </a:ln>
        </p:spPr>
      </p:pic>
      <p:sp>
        <p:nvSpPr>
          <p:cNvPr id="61" name="Shape 61"/>
          <p:cNvSpPr/>
          <p:nvPr>
            <p:ph type="title" idx="4294967295"/>
          </p:nvPr>
        </p:nvSpPr>
        <p:spPr>
          <a:xfrm>
            <a:off x="786134" y="115524"/>
            <a:ext cx="7462621" cy="1876525"/>
          </a:xfrm>
          <a:prstGeom prst="rect">
            <a:avLst/>
          </a:prstGeom>
        </p:spPr>
        <p:txBody>
          <a:bodyPr anchor="b"/>
          <a:lstStyle/>
          <a:p>
            <a:pPr lvl="0" defTabSz="379729">
              <a:defRPr sz="1800"/>
            </a:pPr>
            <a:r>
              <a:rPr sz="3250"/>
              <a:t>MARKETING INTERNET GOVERNANCE FOR UNDERGRADUATES</a:t>
            </a:r>
            <a:endParaRPr sz="3250"/>
          </a:p>
          <a:p>
            <a:pPr lvl="0" defTabSz="379729">
              <a:defRPr sz="1800"/>
            </a:pPr>
            <a:r>
              <a:rPr sz="1950"/>
              <a:t>(THEY TEND TO LIKE SILLY THINGS)</a:t>
            </a:r>
          </a:p>
        </p:txBody>
      </p:sp>
      <p:pic>
        <p:nvPicPr>
          <p:cNvPr id="62" name="20161205_233657.jpg"/>
          <p:cNvPicPr/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2034405" y="2277001"/>
            <a:ext cx="4966079" cy="638692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spd="med" advClick="1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Montagem-GEDI.jpg"/>
          <p:cNvPicPr/>
          <p:nvPr/>
        </p:nvPicPr>
        <p:blipFill>
          <a:blip r:embed="rId2">
            <a:extLst/>
          </a:blip>
          <a:srcRect l="3527" t="0" r="3527" b="0"/>
          <a:stretch>
            <a:fillRect/>
          </a:stretch>
        </p:blipFill>
        <p:spPr>
          <a:xfrm>
            <a:off x="1606550" y="635000"/>
            <a:ext cx="9779000" cy="5918200"/>
          </a:xfrm>
          <a:prstGeom prst="rect">
            <a:avLst/>
          </a:prstGeom>
          <a:ln w="12700">
            <a:miter lim="400000"/>
          </a:ln>
        </p:spPr>
      </p:pic>
      <p:sp>
        <p:nvSpPr>
          <p:cNvPr id="65" name="Shape 65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>
            <a:lvl1pPr defTabSz="362204">
              <a:defRPr sz="4960"/>
            </a:lvl1pPr>
          </a:lstStyle>
          <a:p>
            <a:pPr lvl="0">
              <a:defRPr sz="1800"/>
            </a:pPr>
            <a:r>
              <a:rPr sz="4960"/>
              <a:t>LATEST GEDI GENERAL ASSEMBLY</a:t>
            </a:r>
          </a:p>
        </p:txBody>
      </p:sp>
      <p:sp>
        <p:nvSpPr>
          <p:cNvPr id="66" name="Shape 66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200"/>
              <a:t>(VIVIANE COULDN’T COME TO THE IGF, </a:t>
            </a:r>
            <a:endParaRPr sz="3200"/>
          </a:p>
          <a:p>
            <a:pPr lvl="0">
              <a:defRPr sz="1800"/>
            </a:pPr>
            <a:r>
              <a:rPr sz="3200"/>
              <a:t>SHE IS IN ROMENIA)</a:t>
            </a:r>
          </a:p>
        </p:txBody>
      </p:sp>
    </p:spTree>
  </p:cSld>
  <p:clrMapOvr>
    <a:masterClrMapping/>
  </p:clrMapOvr>
  <p:transition spd="med" advClick="1"/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